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1" r:id="rId5"/>
    <p:sldId id="259" r:id="rId6"/>
    <p:sldId id="260" r:id="rId7"/>
    <p:sldId id="262" r:id="rId8"/>
    <p:sldId id="263" r:id="rId9"/>
    <p:sldId id="264" r:id="rId10"/>
    <p:sldId id="265" r:id="rId11"/>
    <p:sldId id="328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4" r:id="rId30"/>
    <p:sldId id="283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7" r:id="rId49"/>
    <p:sldId id="302" r:id="rId50"/>
    <p:sldId id="308" r:id="rId51"/>
    <p:sldId id="309" r:id="rId52"/>
    <p:sldId id="303" r:id="rId53"/>
    <p:sldId id="304" r:id="rId54"/>
    <p:sldId id="305" r:id="rId55"/>
    <p:sldId id="310" r:id="rId56"/>
    <p:sldId id="311" r:id="rId57"/>
    <p:sldId id="306" r:id="rId58"/>
    <p:sldId id="312" r:id="rId59"/>
    <p:sldId id="313" r:id="rId60"/>
    <p:sldId id="314" r:id="rId61"/>
    <p:sldId id="315" r:id="rId62"/>
    <p:sldId id="316" r:id="rId63"/>
    <p:sldId id="317" r:id="rId64"/>
    <p:sldId id="318" r:id="rId65"/>
    <p:sldId id="319" r:id="rId66"/>
    <p:sldId id="320" r:id="rId67"/>
    <p:sldId id="321" r:id="rId68"/>
    <p:sldId id="322" r:id="rId69"/>
    <p:sldId id="323" r:id="rId70"/>
    <p:sldId id="324" r:id="rId71"/>
    <p:sldId id="325" r:id="rId72"/>
    <p:sldId id="326" r:id="rId73"/>
    <p:sldId id="327" r:id="rId74"/>
  </p:sldIdLst>
  <p:sldSz cx="9144000" cy="6858000" type="screen4x3"/>
  <p:notesSz cx="7010400" cy="92233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45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C47237D3-2B50-4463-9D77-49EE9BB4A821}" type="datetimeFigureOut">
              <a:rPr lang="en-US" smtClean="0"/>
              <a:t>3/21/2017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AC97C-36FD-45E8-87EF-F37FC8C7E6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237D3-2B50-4463-9D77-49EE9BB4A821}" type="datetimeFigureOut">
              <a:rPr lang="en-US" smtClean="0"/>
              <a:t>3/21/2017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AC97C-36FD-45E8-87EF-F37FC8C7E6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237D3-2B50-4463-9D77-49EE9BB4A821}" type="datetimeFigureOut">
              <a:rPr lang="en-US" smtClean="0"/>
              <a:t>3/21/2017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AC97C-36FD-45E8-87EF-F37FC8C7E6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237D3-2B50-4463-9D77-49EE9BB4A821}" type="datetimeFigureOut">
              <a:rPr lang="en-US" smtClean="0"/>
              <a:t>3/21/2017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AC97C-36FD-45E8-87EF-F37FC8C7E65A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237D3-2B50-4463-9D77-49EE9BB4A821}" type="datetimeFigureOut">
              <a:rPr lang="en-US" smtClean="0"/>
              <a:t>3/21/2017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AC97C-36FD-45E8-87EF-F37FC8C7E65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237D3-2B50-4463-9D77-49EE9BB4A821}" type="datetimeFigureOut">
              <a:rPr lang="en-US" smtClean="0"/>
              <a:t>3/21/2017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AC97C-36FD-45E8-87EF-F37FC8C7E65A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237D3-2B50-4463-9D77-49EE9BB4A821}" type="datetimeFigureOut">
              <a:rPr lang="en-US" smtClean="0"/>
              <a:t>3/21/2017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AC97C-36FD-45E8-87EF-F37FC8C7E6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237D3-2B50-4463-9D77-49EE9BB4A821}" type="datetimeFigureOut">
              <a:rPr lang="en-US" smtClean="0"/>
              <a:t>3/21/2017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AC97C-36FD-45E8-87EF-F37FC8C7E65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237D3-2B50-4463-9D77-49EE9BB4A821}" type="datetimeFigureOut">
              <a:rPr lang="en-US" smtClean="0"/>
              <a:t>3/21/2017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AC97C-36FD-45E8-87EF-F37FC8C7E6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237D3-2B50-4463-9D77-49EE9BB4A821}" type="datetimeFigureOut">
              <a:rPr lang="en-US" smtClean="0"/>
              <a:t>3/21/2017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AC97C-36FD-45E8-87EF-F37FC8C7E65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237D3-2B50-4463-9D77-49EE9BB4A821}" type="datetimeFigureOut">
              <a:rPr lang="en-US" smtClean="0"/>
              <a:t>3/21/2017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AC97C-36FD-45E8-87EF-F37FC8C7E6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C47237D3-2B50-4463-9D77-49EE9BB4A821}" type="datetimeFigureOut">
              <a:rPr lang="en-US" smtClean="0"/>
              <a:t>3/21/2017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055AC97C-36FD-45E8-87EF-F37FC8C7E65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219200"/>
            <a:ext cx="6400800" cy="1295400"/>
          </a:xfrm>
        </p:spPr>
        <p:txBody>
          <a:bodyPr/>
          <a:lstStyle/>
          <a:p>
            <a:r>
              <a:rPr lang="en-US" dirty="0" smtClean="0"/>
              <a:t>CHINA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ttp://www.operationworld.org/files/ow/maps/lgmap/chna-MMAP-m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514600"/>
            <a:ext cx="4572000" cy="3216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285296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South-Central China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Sichuan Basin-protected from the </a:t>
            </a:r>
            <a:r>
              <a:rPr lang="en-US" sz="3600" b="1" dirty="0" smtClean="0"/>
              <a:t>wind</a:t>
            </a:r>
          </a:p>
          <a:p>
            <a:r>
              <a:rPr lang="en-US" sz="3600" dirty="0" smtClean="0"/>
              <a:t>Much of China’s </a:t>
            </a:r>
            <a:r>
              <a:rPr lang="en-US" sz="3600" b="1" dirty="0" smtClean="0"/>
              <a:t>rice</a:t>
            </a:r>
            <a:r>
              <a:rPr lang="en-US" sz="3600" dirty="0" smtClean="0"/>
              <a:t> is grown here</a:t>
            </a:r>
          </a:p>
        </p:txBody>
      </p:sp>
    </p:spTree>
    <p:extLst>
      <p:ext uri="{BB962C8B-B14F-4D97-AF65-F5344CB8AC3E}">
        <p14:creationId xmlns:p14="http://schemas.microsoft.com/office/powerpoint/2010/main" val="91521710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/>
              <a:t>Called “Rice Bowl”</a:t>
            </a:r>
          </a:p>
          <a:p>
            <a:r>
              <a:rPr lang="en-US" sz="3600" dirty="0"/>
              <a:t>Basin-rounded lowland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90596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South-Province of Yunnan</a:t>
            </a:r>
          </a:p>
          <a:p>
            <a:pPr lvl="1"/>
            <a:r>
              <a:rPr lang="en-US" sz="3600" dirty="0" smtClean="0"/>
              <a:t>Most of China’s most unusual scenery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613496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History of China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057400"/>
            <a:ext cx="7620000" cy="3810000"/>
          </a:xfrm>
        </p:spPr>
        <p:txBody>
          <a:bodyPr>
            <a:noAutofit/>
          </a:bodyPr>
          <a:lstStyle/>
          <a:p>
            <a:r>
              <a:rPr lang="en-US" sz="3200" dirty="0" smtClean="0"/>
              <a:t>Chinese culture-</a:t>
            </a:r>
            <a:r>
              <a:rPr lang="en-US" sz="3200" b="1" dirty="0" smtClean="0"/>
              <a:t>owes its beginnings to ancient peoples</a:t>
            </a:r>
          </a:p>
          <a:p>
            <a:pPr lvl="1"/>
            <a:r>
              <a:rPr lang="en-US" sz="3200" dirty="0" smtClean="0"/>
              <a:t>Farmers built </a:t>
            </a:r>
            <a:r>
              <a:rPr lang="en-US" sz="3200" b="1" dirty="0" smtClean="0"/>
              <a:t>houses </a:t>
            </a:r>
            <a:r>
              <a:rPr lang="en-US" sz="3200" dirty="0" smtClean="0"/>
              <a:t>and </a:t>
            </a:r>
            <a:r>
              <a:rPr lang="en-US" sz="3200" b="1" dirty="0" smtClean="0"/>
              <a:t>made metal tools</a:t>
            </a:r>
          </a:p>
          <a:p>
            <a:pPr lvl="1"/>
            <a:r>
              <a:rPr lang="en-US" sz="3200" b="1" dirty="0" smtClean="0"/>
              <a:t>1</a:t>
            </a:r>
            <a:r>
              <a:rPr lang="en-US" sz="3200" b="1" baseline="30000" dirty="0" smtClean="0"/>
              <a:t>st</a:t>
            </a:r>
            <a:r>
              <a:rPr lang="en-US" sz="3200" b="1" dirty="0" smtClean="0"/>
              <a:t> people’s to </a:t>
            </a:r>
            <a:r>
              <a:rPr lang="en-US" sz="3200" dirty="0" smtClean="0"/>
              <a:t>know how to develop </a:t>
            </a:r>
            <a:r>
              <a:rPr lang="en-US" sz="3200" b="1" dirty="0" smtClean="0"/>
              <a:t>writing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760058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Chinese Empire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057400"/>
            <a:ext cx="7543800" cy="3429001"/>
          </a:xfrm>
        </p:spPr>
        <p:txBody>
          <a:bodyPr>
            <a:noAutofit/>
          </a:bodyPr>
          <a:lstStyle/>
          <a:p>
            <a:r>
              <a:rPr lang="en-US" sz="3600" dirty="0" smtClean="0"/>
              <a:t>Dynasty- </a:t>
            </a:r>
            <a:r>
              <a:rPr lang="en-US" sz="3600" b="1" dirty="0" smtClean="0"/>
              <a:t>ruling families</a:t>
            </a:r>
          </a:p>
          <a:p>
            <a:r>
              <a:rPr lang="en-US" sz="3600" dirty="0" smtClean="0"/>
              <a:t>Controlled </a:t>
            </a:r>
            <a:r>
              <a:rPr lang="en-US" sz="3600" b="1" dirty="0" smtClean="0"/>
              <a:t>China </a:t>
            </a:r>
          </a:p>
          <a:p>
            <a:r>
              <a:rPr lang="en-US" sz="3600" dirty="0" smtClean="0"/>
              <a:t>221BC-empire (Qin Dynasty) </a:t>
            </a:r>
            <a:r>
              <a:rPr lang="en-US" sz="3600" b="1" dirty="0" smtClean="0"/>
              <a:t>united the land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918052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0200"/>
            <a:ext cx="7543800" cy="3048001"/>
          </a:xfrm>
        </p:spPr>
        <p:txBody>
          <a:bodyPr>
            <a:noAutofit/>
          </a:bodyPr>
          <a:lstStyle/>
          <a:p>
            <a:r>
              <a:rPr lang="en-US" sz="3600" dirty="0" smtClean="0"/>
              <a:t>Chinese rulers became known as </a:t>
            </a:r>
            <a:r>
              <a:rPr lang="en-US" sz="3600" b="1" dirty="0" smtClean="0"/>
              <a:t>emperors</a:t>
            </a:r>
          </a:p>
          <a:p>
            <a:r>
              <a:rPr lang="en-US" sz="3600" dirty="0" smtClean="0"/>
              <a:t>Porcelain-</a:t>
            </a:r>
            <a:r>
              <a:rPr lang="en-US" sz="3600" b="1" dirty="0" smtClean="0"/>
              <a:t>fine thin pottery made from white clay</a:t>
            </a:r>
          </a:p>
          <a:p>
            <a:pPr lvl="1"/>
            <a:r>
              <a:rPr lang="en-US" sz="3600" dirty="0" smtClean="0"/>
              <a:t>Invented in China </a:t>
            </a:r>
            <a:endParaRPr lang="en-US" sz="3600" dirty="0"/>
          </a:p>
        </p:txBody>
      </p:sp>
      <p:sp>
        <p:nvSpPr>
          <p:cNvPr id="4" name="AutoShape 2" descr="Image result for porcela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114800"/>
            <a:ext cx="2276475" cy="200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5031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057400"/>
            <a:ext cx="6400800" cy="3048001"/>
          </a:xfrm>
        </p:spPr>
        <p:txBody>
          <a:bodyPr>
            <a:normAutofit/>
          </a:bodyPr>
          <a:lstStyle/>
          <a:p>
            <a:r>
              <a:rPr lang="en-US" sz="3600" dirty="0" smtClean="0"/>
              <a:t>Compass-</a:t>
            </a:r>
            <a:r>
              <a:rPr lang="en-US" sz="3600" b="1" dirty="0" smtClean="0"/>
              <a:t>instrument for showing directions</a:t>
            </a:r>
            <a:endParaRPr lang="en-US" sz="3600" dirty="0"/>
          </a:p>
        </p:txBody>
      </p:sp>
      <p:pic>
        <p:nvPicPr>
          <p:cNvPr id="2050" name="Picture 2" descr="https://chalkdot.files.wordpress.com/2009/07/compass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086547"/>
            <a:ext cx="4038600" cy="2662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746689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Great Wall of China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10187"/>
            <a:ext cx="6400800" cy="3952349"/>
          </a:xfrm>
        </p:spPr>
        <p:txBody>
          <a:bodyPr>
            <a:normAutofit/>
          </a:bodyPr>
          <a:lstStyle/>
          <a:p>
            <a:r>
              <a:rPr lang="en-US" sz="3600" dirty="0" smtClean="0"/>
              <a:t>Located in the </a:t>
            </a:r>
            <a:r>
              <a:rPr lang="en-US" sz="3600" b="1" dirty="0" smtClean="0"/>
              <a:t>north </a:t>
            </a:r>
            <a:r>
              <a:rPr lang="en-US" sz="3600" dirty="0" smtClean="0"/>
              <a:t>of China</a:t>
            </a:r>
          </a:p>
          <a:p>
            <a:r>
              <a:rPr lang="en-US" sz="3600" dirty="0" smtClean="0"/>
              <a:t>Meant to </a:t>
            </a:r>
            <a:r>
              <a:rPr lang="en-US" sz="3600" b="1" dirty="0" smtClean="0"/>
              <a:t>protect the Chinese empire from northern</a:t>
            </a:r>
          </a:p>
          <a:p>
            <a:pPr indent="0">
              <a:buNone/>
            </a:pPr>
            <a:r>
              <a:rPr lang="en-US" sz="3600" b="1" dirty="0" smtClean="0"/>
              <a:t>invaders</a:t>
            </a:r>
            <a:endParaRPr lang="en-US" sz="3600" dirty="0"/>
          </a:p>
        </p:txBody>
      </p:sp>
      <p:pic>
        <p:nvPicPr>
          <p:cNvPr id="3074" name="Picture 2" descr="https://upload.wikimedia.org/wikipedia/commons/1/10/20090529_Great_Wall_818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4164" y="4038600"/>
            <a:ext cx="2743200" cy="1823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0609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Great Wall of China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438399"/>
            <a:ext cx="7391400" cy="3048001"/>
          </a:xfrm>
        </p:spPr>
        <p:txBody>
          <a:bodyPr>
            <a:normAutofit/>
          </a:bodyPr>
          <a:lstStyle/>
          <a:p>
            <a:r>
              <a:rPr lang="en-US" sz="3600" dirty="0" smtClean="0"/>
              <a:t>Expanded over </a:t>
            </a:r>
            <a:r>
              <a:rPr lang="en-US" sz="3600" b="1" dirty="0" smtClean="0"/>
              <a:t>hundreds of years</a:t>
            </a:r>
          </a:p>
          <a:p>
            <a:r>
              <a:rPr lang="en-US" sz="3600" dirty="0" smtClean="0"/>
              <a:t>About </a:t>
            </a:r>
            <a:r>
              <a:rPr lang="en-US" sz="3600" b="1" dirty="0" smtClean="0"/>
              <a:t>1500</a:t>
            </a:r>
            <a:r>
              <a:rPr lang="en-US" sz="3600" dirty="0" smtClean="0"/>
              <a:t> miles</a:t>
            </a:r>
          </a:p>
          <a:p>
            <a:pPr indent="0">
              <a:buNone/>
            </a:pPr>
            <a:r>
              <a:rPr lang="en-US" sz="3600" dirty="0"/>
              <a:t> </a:t>
            </a:r>
            <a:r>
              <a:rPr lang="en-US" sz="3600" dirty="0" smtClean="0"/>
              <a:t>    long</a:t>
            </a:r>
            <a:endParaRPr lang="en-US" sz="3600" dirty="0"/>
          </a:p>
        </p:txBody>
      </p:sp>
      <p:pic>
        <p:nvPicPr>
          <p:cNvPr id="4098" name="Picture 2" descr="Great Wall of China (5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962400"/>
            <a:ext cx="3657600" cy="2407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0208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AutoShape 2" descr="Image result for great wall of chin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Image result for great wall of chin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447800"/>
            <a:ext cx="5843664" cy="3874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143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b="1" dirty="0" smtClean="0"/>
              <a:t>Third largest </a:t>
            </a:r>
            <a:r>
              <a:rPr lang="en-US" sz="2400" dirty="0" smtClean="0"/>
              <a:t>country in the world</a:t>
            </a:r>
          </a:p>
          <a:p>
            <a:r>
              <a:rPr lang="en-US" sz="2400" dirty="0" smtClean="0"/>
              <a:t>Has all kinds of </a:t>
            </a:r>
            <a:r>
              <a:rPr lang="en-US" sz="2400" b="1" dirty="0" smtClean="0"/>
              <a:t>weather</a:t>
            </a:r>
            <a:r>
              <a:rPr lang="en-US" sz="2400" dirty="0" smtClean="0"/>
              <a:t>-varies depending on the region</a:t>
            </a:r>
          </a:p>
          <a:p>
            <a:r>
              <a:rPr lang="en-US" sz="2400" dirty="0" smtClean="0"/>
              <a:t>Divided into </a:t>
            </a:r>
            <a:r>
              <a:rPr lang="en-US" sz="2400" b="1" dirty="0" smtClean="0"/>
              <a:t>twenty-two provinces</a:t>
            </a:r>
          </a:p>
          <a:p>
            <a:r>
              <a:rPr lang="en-US" sz="2400" b="1" dirty="0" smtClean="0"/>
              <a:t>Eight</a:t>
            </a:r>
            <a:r>
              <a:rPr lang="en-US" sz="2400" dirty="0" smtClean="0"/>
              <a:t> main land regions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16621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133600"/>
            <a:ext cx="6858000" cy="3657600"/>
          </a:xfrm>
        </p:spPr>
        <p:txBody>
          <a:bodyPr>
            <a:noAutofit/>
          </a:bodyPr>
          <a:lstStyle/>
          <a:p>
            <a:r>
              <a:rPr lang="en-US" sz="3600" dirty="0" smtClean="0"/>
              <a:t>1800s-Chinese people did not like the </a:t>
            </a:r>
            <a:r>
              <a:rPr lang="en-US" sz="3600" b="1" dirty="0" smtClean="0"/>
              <a:t>emperors</a:t>
            </a:r>
          </a:p>
          <a:p>
            <a:r>
              <a:rPr lang="en-US" sz="3600" dirty="0" err="1" smtClean="0"/>
              <a:t>Taipings</a:t>
            </a:r>
            <a:r>
              <a:rPr lang="en-US" sz="3600" dirty="0" smtClean="0"/>
              <a:t> rebelled or </a:t>
            </a:r>
            <a:r>
              <a:rPr lang="en-US" sz="3600" b="1" dirty="0" smtClean="0"/>
              <a:t>fought back </a:t>
            </a:r>
            <a:r>
              <a:rPr lang="en-US" sz="3600" dirty="0" smtClean="0"/>
              <a:t>against the Qing Dynasty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00607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81200"/>
            <a:ext cx="7620000" cy="3276601"/>
          </a:xfrm>
        </p:spPr>
        <p:txBody>
          <a:bodyPr>
            <a:noAutofit/>
          </a:bodyPr>
          <a:lstStyle/>
          <a:p>
            <a:r>
              <a:rPr lang="en-US" sz="3600" dirty="0" smtClean="0"/>
              <a:t>Rebellion was </a:t>
            </a:r>
            <a:r>
              <a:rPr lang="en-US" sz="3600" b="1" dirty="0" smtClean="0"/>
              <a:t>unsuccessful </a:t>
            </a:r>
          </a:p>
          <a:p>
            <a:r>
              <a:rPr lang="en-US" sz="3600" dirty="0" smtClean="0"/>
              <a:t>Imperial-</a:t>
            </a:r>
            <a:r>
              <a:rPr lang="en-US" sz="3600" b="1" dirty="0" smtClean="0"/>
              <a:t>one emperor rule</a:t>
            </a:r>
          </a:p>
          <a:p>
            <a:pPr lvl="1"/>
            <a:r>
              <a:rPr lang="en-US" sz="3600" dirty="0" smtClean="0"/>
              <a:t>Was losing </a:t>
            </a:r>
            <a:r>
              <a:rPr lang="en-US" sz="3600" b="1" dirty="0" smtClean="0"/>
              <a:t>power </a:t>
            </a:r>
          </a:p>
          <a:p>
            <a:pPr lvl="1"/>
            <a:r>
              <a:rPr lang="en-US" sz="3600" dirty="0" smtClean="0"/>
              <a:t>By 1912, Pu Yi, the </a:t>
            </a:r>
            <a:r>
              <a:rPr lang="en-US" sz="3600" b="1" dirty="0" smtClean="0"/>
              <a:t>emperor</a:t>
            </a:r>
            <a:r>
              <a:rPr lang="en-US" sz="3600" dirty="0" smtClean="0"/>
              <a:t> was forced to </a:t>
            </a:r>
            <a:r>
              <a:rPr lang="en-US" sz="3600" b="1" dirty="0" smtClean="0"/>
              <a:t>give up the throne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021473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600" dirty="0" smtClean="0"/>
              <a:t>1911- a </a:t>
            </a:r>
            <a:r>
              <a:rPr lang="en-US" sz="3600" b="1" dirty="0" smtClean="0"/>
              <a:t>revolution </a:t>
            </a:r>
            <a:r>
              <a:rPr lang="en-US" sz="3600" dirty="0" smtClean="0"/>
              <a:t>ended </a:t>
            </a:r>
            <a:r>
              <a:rPr lang="en-US" sz="3600" b="1" dirty="0" smtClean="0"/>
              <a:t>dynasty </a:t>
            </a:r>
            <a:r>
              <a:rPr lang="en-US" sz="3600" dirty="0" smtClean="0"/>
              <a:t>rule</a:t>
            </a:r>
          </a:p>
          <a:p>
            <a:r>
              <a:rPr lang="en-US" sz="3600" b="1" dirty="0" smtClean="0"/>
              <a:t>Nationalists</a:t>
            </a:r>
            <a:r>
              <a:rPr lang="en-US" sz="3600" dirty="0" smtClean="0"/>
              <a:t> set up a national state with a </a:t>
            </a:r>
            <a:r>
              <a:rPr lang="en-US" sz="3600" b="1" dirty="0" smtClean="0"/>
              <a:t>president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850173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Did not </a:t>
            </a:r>
            <a:r>
              <a:rPr lang="en-US" sz="3200" b="1" dirty="0" smtClean="0"/>
              <a:t>last for a long time</a:t>
            </a:r>
          </a:p>
          <a:p>
            <a:r>
              <a:rPr lang="en-US" sz="3200" dirty="0" smtClean="0"/>
              <a:t>Moved to </a:t>
            </a:r>
            <a:r>
              <a:rPr lang="en-US" sz="3200" b="1" dirty="0" smtClean="0"/>
              <a:t>Taiwan </a:t>
            </a:r>
            <a:r>
              <a:rPr lang="en-US" sz="3200" dirty="0" smtClean="0"/>
              <a:t>and set up a government there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56783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i.infopls.com/images/mapasia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74083"/>
            <a:ext cx="7067550" cy="5307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own Arrow 3"/>
          <p:cNvSpPr/>
          <p:nvPr/>
        </p:nvSpPr>
        <p:spPr>
          <a:xfrm rot="6311329">
            <a:off x="6888240" y="3233104"/>
            <a:ext cx="457200" cy="1752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787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Communists </a:t>
            </a:r>
            <a:r>
              <a:rPr lang="en-US" sz="3200" dirty="0" smtClean="0"/>
              <a:t>–took over</a:t>
            </a:r>
          </a:p>
          <a:p>
            <a:pPr lvl="1"/>
            <a:r>
              <a:rPr lang="en-US" sz="3000" dirty="0" smtClean="0"/>
              <a:t>Fought the </a:t>
            </a:r>
            <a:r>
              <a:rPr lang="en-US" sz="3000" b="1" dirty="0" smtClean="0"/>
              <a:t>Nationalists </a:t>
            </a:r>
            <a:r>
              <a:rPr lang="en-US" sz="3000" dirty="0" smtClean="0"/>
              <a:t>in a </a:t>
            </a:r>
            <a:r>
              <a:rPr lang="en-US" sz="3000" b="1" dirty="0" smtClean="0"/>
              <a:t>Civil War </a:t>
            </a:r>
            <a:r>
              <a:rPr lang="en-US" sz="3000" dirty="0" smtClean="0"/>
              <a:t> and won</a:t>
            </a:r>
          </a:p>
          <a:p>
            <a:pPr lvl="1"/>
            <a:r>
              <a:rPr lang="en-US" sz="3000" dirty="0" smtClean="0"/>
              <a:t>Renamed China-</a:t>
            </a:r>
            <a:r>
              <a:rPr lang="en-US" sz="3000" b="1" dirty="0" smtClean="0"/>
              <a:t>The People’s Republic of China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3990327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3200" dirty="0" smtClean="0"/>
              <a:t>Communism- </a:t>
            </a:r>
            <a:r>
              <a:rPr lang="en-US" sz="3200" b="1" dirty="0" smtClean="0"/>
              <a:t>a government system in which property and goods are owned by the government and to be shared equally by everyone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217760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Ruled by a </a:t>
            </a:r>
            <a:r>
              <a:rPr lang="en-US" sz="3200" b="1" dirty="0" smtClean="0"/>
              <a:t>communist party</a:t>
            </a:r>
          </a:p>
          <a:p>
            <a:r>
              <a:rPr lang="en-US" sz="3200" b="1" dirty="0" smtClean="0"/>
              <a:t>Political Party </a:t>
            </a:r>
            <a:r>
              <a:rPr lang="en-US" sz="3200" dirty="0" smtClean="0"/>
              <a:t>–a group that directs government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897599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Educating the People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209800"/>
            <a:ext cx="8153400" cy="3429001"/>
          </a:xfrm>
        </p:spPr>
        <p:txBody>
          <a:bodyPr>
            <a:noAutofit/>
          </a:bodyPr>
          <a:lstStyle/>
          <a:p>
            <a:r>
              <a:rPr lang="en-US" sz="3500" dirty="0" smtClean="0"/>
              <a:t>Chinese culture sees </a:t>
            </a:r>
            <a:r>
              <a:rPr lang="en-US" sz="3500" b="1" dirty="0" smtClean="0"/>
              <a:t>learning </a:t>
            </a:r>
            <a:r>
              <a:rPr lang="en-US" sz="3500" dirty="0" smtClean="0"/>
              <a:t>as important</a:t>
            </a:r>
          </a:p>
          <a:p>
            <a:r>
              <a:rPr lang="en-US" sz="3500" b="1" dirty="0" smtClean="0"/>
              <a:t>Confucius-</a:t>
            </a:r>
            <a:r>
              <a:rPr lang="en-US" sz="3500" dirty="0" smtClean="0"/>
              <a:t> one of the most famous Chinese scholars, taught that you could improve yourself through </a:t>
            </a:r>
            <a:r>
              <a:rPr lang="en-US" sz="3500" b="1" dirty="0" smtClean="0"/>
              <a:t>study</a:t>
            </a:r>
            <a:endParaRPr lang="en-US" sz="3500" b="1" dirty="0"/>
          </a:p>
        </p:txBody>
      </p:sp>
    </p:spTree>
    <p:extLst>
      <p:ext uri="{BB962C8B-B14F-4D97-AF65-F5344CB8AC3E}">
        <p14:creationId xmlns:p14="http://schemas.microsoft.com/office/powerpoint/2010/main" val="12263620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AutoShape 2" descr="Image result for confuciu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Image result for confuciu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0" name="Picture 6" descr="http://a1.files.biography.com/image/upload/c_fit,cs_srgb,dpr_1.0,h_1200,q_80,w_1200/MTE5NDg0MDU0OTMwNjg3NTAz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60337"/>
            <a:ext cx="6550025" cy="655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337402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East Coast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09800"/>
            <a:ext cx="7467600" cy="34290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Area of </a:t>
            </a:r>
            <a:r>
              <a:rPr lang="en-US" sz="2000" b="1" dirty="0" smtClean="0"/>
              <a:t>farmland, cities, and waterways</a:t>
            </a:r>
          </a:p>
          <a:p>
            <a:pPr marL="857250" lvl="3" indent="-274320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000" dirty="0"/>
              <a:t>Known for their </a:t>
            </a:r>
            <a:r>
              <a:rPr lang="en-US" sz="2000" b="1" dirty="0"/>
              <a:t>silk farms</a:t>
            </a:r>
          </a:p>
          <a:p>
            <a:r>
              <a:rPr lang="en-US" sz="2000" dirty="0" smtClean="0"/>
              <a:t>China’s capital city-</a:t>
            </a:r>
            <a:r>
              <a:rPr lang="en-US" sz="2000" b="1" dirty="0" err="1" smtClean="0"/>
              <a:t>Bejjing</a:t>
            </a:r>
            <a:endParaRPr lang="en-US" sz="2000" b="1" dirty="0" smtClean="0"/>
          </a:p>
          <a:p>
            <a:r>
              <a:rPr lang="en-US" sz="2000" dirty="0" smtClean="0"/>
              <a:t>2 Rivers- the </a:t>
            </a:r>
            <a:r>
              <a:rPr lang="en-US" sz="2000" b="1" dirty="0" smtClean="0"/>
              <a:t>Huang Ge </a:t>
            </a:r>
            <a:r>
              <a:rPr lang="en-US" sz="2000" dirty="0" smtClean="0"/>
              <a:t>and the </a:t>
            </a:r>
            <a:r>
              <a:rPr lang="en-US" sz="2000" b="1" dirty="0" smtClean="0"/>
              <a:t>Yangtze</a:t>
            </a:r>
            <a:r>
              <a:rPr lang="en-US" sz="2000" dirty="0" smtClean="0"/>
              <a:t> meet at the </a:t>
            </a:r>
            <a:r>
              <a:rPr lang="en-US" sz="2000" b="1" dirty="0" smtClean="0"/>
              <a:t>China Sea</a:t>
            </a:r>
          </a:p>
          <a:p>
            <a:r>
              <a:rPr lang="en-US" sz="2000" dirty="0" smtClean="0"/>
              <a:t>Yangtze is the </a:t>
            </a:r>
            <a:r>
              <a:rPr lang="en-US" sz="2000" b="1" dirty="0" smtClean="0"/>
              <a:t>fourth-longest river </a:t>
            </a:r>
            <a:r>
              <a:rPr lang="en-US" sz="2000" dirty="0" smtClean="0"/>
              <a:t>in the world</a:t>
            </a:r>
          </a:p>
          <a:p>
            <a:pPr lvl="1"/>
            <a:r>
              <a:rPr lang="en-US" sz="2000" dirty="0" smtClean="0"/>
              <a:t>It flows through gorges</a:t>
            </a:r>
          </a:p>
          <a:p>
            <a:pPr lvl="1"/>
            <a:r>
              <a:rPr lang="en-US" sz="2000" b="1" dirty="0" smtClean="0"/>
              <a:t>Gorges-narrow valleys with steep walls</a:t>
            </a:r>
          </a:p>
        </p:txBody>
      </p:sp>
    </p:spTree>
    <p:extLst>
      <p:ext uri="{BB962C8B-B14F-4D97-AF65-F5344CB8AC3E}">
        <p14:creationId xmlns:p14="http://schemas.microsoft.com/office/powerpoint/2010/main" val="557453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057400"/>
            <a:ext cx="6400800" cy="3429001"/>
          </a:xfrm>
        </p:spPr>
        <p:txBody>
          <a:bodyPr>
            <a:normAutofit/>
          </a:bodyPr>
          <a:lstStyle/>
          <a:p>
            <a:r>
              <a:rPr lang="en-US" sz="3200" dirty="0" smtClean="0"/>
              <a:t>Re-education-</a:t>
            </a:r>
            <a:r>
              <a:rPr lang="en-US" sz="3200" b="1" dirty="0" smtClean="0"/>
              <a:t>convincing people that communism was the best system of government </a:t>
            </a:r>
          </a:p>
          <a:p>
            <a:pPr lvl="1"/>
            <a:r>
              <a:rPr lang="en-US" sz="3000" dirty="0" smtClean="0"/>
              <a:t>For </a:t>
            </a:r>
            <a:r>
              <a:rPr lang="en-US" sz="3000" b="1" dirty="0" smtClean="0"/>
              <a:t>adults and children</a:t>
            </a:r>
          </a:p>
        </p:txBody>
      </p:sp>
    </p:spTree>
    <p:extLst>
      <p:ext uri="{BB962C8B-B14F-4D97-AF65-F5344CB8AC3E}">
        <p14:creationId xmlns:p14="http://schemas.microsoft.com/office/powerpoint/2010/main" val="42186744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1" indent="-274320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3600" dirty="0"/>
              <a:t>Everyone was taught to follow the communist leader </a:t>
            </a:r>
            <a:r>
              <a:rPr lang="en-US" sz="3600" b="1" dirty="0"/>
              <a:t>Mao Zedong</a:t>
            </a:r>
            <a:endParaRPr lang="en-US" sz="3600" dirty="0"/>
          </a:p>
          <a:p>
            <a:endParaRPr lang="en-US" sz="3200" dirty="0"/>
          </a:p>
        </p:txBody>
      </p:sp>
      <p:pic>
        <p:nvPicPr>
          <p:cNvPr id="2050" name="Picture 2" descr="http://www.biographyonline.net/wp-content/uploads/2014/05/chairman-mao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352800"/>
            <a:ext cx="2095500" cy="267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7966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Red Guard-organization to support the </a:t>
            </a:r>
            <a:r>
              <a:rPr lang="en-US" sz="3200" b="1" dirty="0" smtClean="0"/>
              <a:t>Communist Party</a:t>
            </a:r>
            <a:endParaRPr lang="en-US" sz="3200" dirty="0"/>
          </a:p>
        </p:txBody>
      </p:sp>
      <p:pic>
        <p:nvPicPr>
          <p:cNvPr id="3074" name="Picture 2" descr="http://www.goodorient.com/images/P/WEF0081_200-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378200"/>
            <a:ext cx="2552700" cy="340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upload.wikimedia.org/wikipedia/commons/f/f5/Chinese_honor_guard_in_column_070322-F-0193C-014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114800"/>
            <a:ext cx="5394714" cy="2209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1112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3600" dirty="0" smtClean="0"/>
              <a:t>1986-Chinese government passed a law saying that children must go to school for at least </a:t>
            </a:r>
            <a:r>
              <a:rPr lang="en-US" sz="3600" b="1" dirty="0" smtClean="0"/>
              <a:t>9 years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932284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600" dirty="0" smtClean="0"/>
              <a:t>School is free (for the first 9 years) but parents have to pay for </a:t>
            </a:r>
            <a:r>
              <a:rPr lang="en-US" sz="3600" b="1" dirty="0" smtClean="0"/>
              <a:t>books, food, transportation </a:t>
            </a:r>
            <a:r>
              <a:rPr lang="en-US" sz="3600" dirty="0" smtClean="0"/>
              <a:t>&amp; sometimes </a:t>
            </a:r>
            <a:r>
              <a:rPr lang="en-US" sz="3600" b="1" dirty="0" smtClean="0"/>
              <a:t>heat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952343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Land of Riches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Technology- </a:t>
            </a:r>
            <a:r>
              <a:rPr lang="en-US" sz="3600" b="1" dirty="0" smtClean="0"/>
              <a:t>the knowledge and skills to make something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471770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Silk Road-</a:t>
            </a:r>
            <a:r>
              <a:rPr lang="en-US" sz="3600" b="1" dirty="0" smtClean="0"/>
              <a:t>series of routes that allowed China to trade with Europe and Asia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17628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http://chinatour.net/images/silkroadmap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219200"/>
            <a:ext cx="7322048" cy="413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713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http://www.chinatourguide.com/china_photos/Silk_Road/Maps/china_silk_road_ma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354" y="1219200"/>
            <a:ext cx="7575096" cy="4343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1532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Eastern China-a giant waterway, </a:t>
            </a:r>
            <a:r>
              <a:rPr lang="en-US" sz="3600" b="1" dirty="0" smtClean="0"/>
              <a:t>Grand Canal, </a:t>
            </a:r>
            <a:r>
              <a:rPr lang="en-US" sz="3600" dirty="0" smtClean="0"/>
              <a:t>was built to make shipping easier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791380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http://luggagefactory.com/wp/wp-content/uploads/2014/09/Luggage-Factory-The-Travel-Experts-Destinations-Beijing-Cit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6217" y="3029139"/>
            <a:ext cx="4439100" cy="246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destinations.flysaa.com/photos/beijing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00468"/>
            <a:ext cx="4476750" cy="314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1640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http://whc.unesco.org/uploads/thumbs/site_1443_0001-750-0-2014062212424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295400"/>
            <a:ext cx="7143750" cy="4010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93037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http://images.chinatravel.net/images/ChinaTravel/UpLoadPicture/ResourcePhoto/0000/127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998600"/>
            <a:ext cx="6019800" cy="4544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295711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http://www.chinapage.com/water/grandcanal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09600"/>
            <a:ext cx="6076950" cy="4998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1345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China’s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Largest </a:t>
            </a:r>
            <a:r>
              <a:rPr lang="en-US" sz="3600" b="1" dirty="0" smtClean="0"/>
              <a:t>reserve</a:t>
            </a:r>
            <a:r>
              <a:rPr lang="en-US" sz="3600" dirty="0" smtClean="0"/>
              <a:t> of coal in the world</a:t>
            </a:r>
          </a:p>
          <a:p>
            <a:r>
              <a:rPr lang="en-US" sz="3600" b="1" dirty="0" smtClean="0"/>
              <a:t>Minerals </a:t>
            </a:r>
            <a:r>
              <a:rPr lang="en-US" sz="3600" dirty="0" smtClean="0"/>
              <a:t>are mined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988469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Variety of </a:t>
            </a:r>
            <a:r>
              <a:rPr lang="en-US" sz="3600" b="1" dirty="0" smtClean="0"/>
              <a:t>plants </a:t>
            </a:r>
            <a:r>
              <a:rPr lang="en-US" sz="3600" dirty="0" smtClean="0"/>
              <a:t>and </a:t>
            </a:r>
            <a:r>
              <a:rPr lang="en-US" sz="3600" b="1" dirty="0" smtClean="0"/>
              <a:t>wildlife</a:t>
            </a:r>
          </a:p>
          <a:p>
            <a:r>
              <a:rPr lang="en-US" sz="3600" dirty="0" smtClean="0"/>
              <a:t>Medicinal </a:t>
            </a:r>
            <a:r>
              <a:rPr lang="en-US" sz="3600" b="1" dirty="0" smtClean="0"/>
              <a:t>herbs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264501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China’ rice harvest </a:t>
            </a:r>
            <a:r>
              <a:rPr lang="en-US" sz="3600" dirty="0" smtClean="0"/>
              <a:t>is the largest in the world</a:t>
            </a:r>
          </a:p>
          <a:p>
            <a:r>
              <a:rPr lang="en-US" sz="3600" dirty="0" smtClean="0"/>
              <a:t>top </a:t>
            </a:r>
            <a:r>
              <a:rPr lang="en-US" sz="3600" b="1" dirty="0" smtClean="0"/>
              <a:t>fishing nation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9447969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600" dirty="0" smtClean="0"/>
              <a:t>China’s economy saw a boom-</a:t>
            </a:r>
            <a:r>
              <a:rPr lang="en-US" sz="3600" b="1" dirty="0" smtClean="0"/>
              <a:t>a time of quick growth</a:t>
            </a:r>
          </a:p>
          <a:p>
            <a:r>
              <a:rPr lang="en-US" sz="3600" dirty="0" smtClean="0"/>
              <a:t>Tourism-</a:t>
            </a:r>
            <a:r>
              <a:rPr lang="en-US" sz="3600" b="1" dirty="0" smtClean="0"/>
              <a:t>business of hosting visitors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91384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The </a:t>
            </a:r>
            <a:r>
              <a:rPr lang="en-US" sz="3600" b="1" dirty="0" smtClean="0"/>
              <a:t>yuan </a:t>
            </a:r>
            <a:r>
              <a:rPr lang="en-US" sz="3600" dirty="0" smtClean="0"/>
              <a:t>is China’s money </a:t>
            </a:r>
            <a:endParaRPr lang="en-US" sz="3600" dirty="0"/>
          </a:p>
        </p:txBody>
      </p:sp>
      <p:pic>
        <p:nvPicPr>
          <p:cNvPr id="1026" name="Picture 2" descr="http://www.smh.com.au/content/dam/images/g/i/x/0/u/n/image.related.articleLeadwide.620x349.gix54t.png/145257777133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276600"/>
            <a:ext cx="5905500" cy="331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8862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ttp://www.learcapital.com/graphics/articles/FeatureArticle208_Image266.jpg?v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066800"/>
            <a:ext cx="7010400" cy="4679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05808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Dam-</a:t>
            </a:r>
            <a:r>
              <a:rPr lang="en-US" sz="3600" b="1" dirty="0" smtClean="0"/>
              <a:t>a wall or structure built across a river to hold back and control the water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589413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West and north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133600"/>
            <a:ext cx="6400800" cy="3048001"/>
          </a:xfrm>
        </p:spPr>
        <p:txBody>
          <a:bodyPr>
            <a:noAutofit/>
          </a:bodyPr>
          <a:lstStyle/>
          <a:p>
            <a:r>
              <a:rPr lang="en-US" sz="2400" dirty="0" smtClean="0"/>
              <a:t>West-</a:t>
            </a:r>
            <a:r>
              <a:rPr lang="en-US" sz="2400" b="1" dirty="0" smtClean="0"/>
              <a:t>mountains</a:t>
            </a:r>
            <a:endParaRPr lang="en-US" sz="2400" dirty="0" smtClean="0"/>
          </a:p>
          <a:p>
            <a:r>
              <a:rPr lang="en-US" sz="2400" dirty="0" smtClean="0"/>
              <a:t>North-</a:t>
            </a:r>
            <a:r>
              <a:rPr lang="en-US" sz="2400" b="1" dirty="0" smtClean="0"/>
              <a:t>dry deserts and grassy plains</a:t>
            </a:r>
          </a:p>
          <a:p>
            <a:r>
              <a:rPr lang="en-US" sz="2400" dirty="0" smtClean="0"/>
              <a:t>Tibet</a:t>
            </a:r>
          </a:p>
          <a:p>
            <a:pPr lvl="1"/>
            <a:r>
              <a:rPr lang="en-US" sz="2400" b="1" dirty="0" smtClean="0"/>
              <a:t>Plateau</a:t>
            </a:r>
            <a:r>
              <a:rPr lang="en-US" sz="2400" dirty="0" smtClean="0"/>
              <a:t> covered by grassland</a:t>
            </a:r>
          </a:p>
          <a:p>
            <a:pPr lvl="1"/>
            <a:r>
              <a:rPr lang="en-US" sz="2400" dirty="0" smtClean="0"/>
              <a:t>Surrounded by </a:t>
            </a:r>
            <a:r>
              <a:rPr lang="en-US" sz="2400" b="1" dirty="0" smtClean="0"/>
              <a:t>mountains</a:t>
            </a:r>
            <a:r>
              <a:rPr lang="en-US" sz="2400" dirty="0" smtClean="0"/>
              <a:t> on </a:t>
            </a:r>
            <a:r>
              <a:rPr lang="en-US" sz="2400" b="1" dirty="0" smtClean="0"/>
              <a:t>three</a:t>
            </a:r>
            <a:r>
              <a:rPr lang="en-US" sz="2400" dirty="0" smtClean="0"/>
              <a:t> sides</a:t>
            </a:r>
          </a:p>
          <a:p>
            <a:pPr lvl="1"/>
            <a:r>
              <a:rPr lang="en-US" sz="2400" b="1" dirty="0" smtClean="0"/>
              <a:t>Mount Everest </a:t>
            </a:r>
            <a:r>
              <a:rPr lang="en-US" sz="2400" dirty="0" smtClean="0"/>
              <a:t>–tallest mountain on the planet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893995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http://static.businessinsider.com/image/4f95c174eab8ea9216000003/im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648543"/>
            <a:ext cx="7296150" cy="5478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7113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https://file.ejatlas.org/docs/China-Xiaonanhai-da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838200"/>
            <a:ext cx="7429500" cy="4912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9446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Boom in industry-</a:t>
            </a:r>
            <a:r>
              <a:rPr lang="en-US" sz="3600" b="1" dirty="0" smtClean="0"/>
              <a:t>more power is needed to run factories, cars, and homes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76876696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Living in China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Celebrate </a:t>
            </a:r>
            <a:r>
              <a:rPr lang="en-US" sz="3600" b="1" dirty="0" smtClean="0"/>
              <a:t>festivals</a:t>
            </a:r>
            <a:r>
              <a:rPr lang="en-US" sz="3600" dirty="0" smtClean="0"/>
              <a:t> during the year</a:t>
            </a:r>
            <a:endParaRPr lang="en-US" sz="3600" dirty="0"/>
          </a:p>
        </p:txBody>
      </p:sp>
      <p:pic>
        <p:nvPicPr>
          <p:cNvPr id="4098" name="Picture 2" descr="http://kaytons.co.uk/wp-content/uploads/2016/01/blog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200400"/>
            <a:ext cx="5486400" cy="33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4255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Chinese New Year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Most important </a:t>
            </a:r>
            <a:r>
              <a:rPr lang="en-US" sz="3600" b="1" dirty="0" smtClean="0"/>
              <a:t>holiday</a:t>
            </a:r>
          </a:p>
          <a:p>
            <a:r>
              <a:rPr lang="en-US" sz="3600" dirty="0" smtClean="0"/>
              <a:t>Falls in </a:t>
            </a:r>
            <a:r>
              <a:rPr lang="en-US" sz="3600" b="1" dirty="0" smtClean="0"/>
              <a:t>January </a:t>
            </a:r>
            <a:r>
              <a:rPr lang="en-US" sz="3600" dirty="0" smtClean="0"/>
              <a:t>or </a:t>
            </a:r>
            <a:r>
              <a:rPr lang="en-US" sz="3600" b="1" dirty="0" smtClean="0"/>
              <a:t>February</a:t>
            </a:r>
            <a:r>
              <a:rPr lang="en-US" sz="3600" dirty="0" smtClean="0"/>
              <a:t> every year and lasts for </a:t>
            </a:r>
            <a:r>
              <a:rPr lang="en-US" sz="3600" b="1" dirty="0" smtClean="0"/>
              <a:t>15 days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300713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http://i.telegraph.co.uk/multimedia/archive/03570/gerrard-st-chinato_3570923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483" y="1066800"/>
            <a:ext cx="7980817" cy="4981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8255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http://static.asiawebdirect.com/m/bangkok/portals/bangkok-com/homepage/whats-on-events/chinese-new-year/allParagraphs/06/image/chinese-newyear-bangko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85800"/>
            <a:ext cx="7620000" cy="5076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1126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600" dirty="0" smtClean="0"/>
              <a:t>Families enjoy a </a:t>
            </a:r>
            <a:r>
              <a:rPr lang="en-US" sz="3600" b="1" dirty="0" smtClean="0"/>
              <a:t>large feast together</a:t>
            </a:r>
          </a:p>
          <a:p>
            <a:r>
              <a:rPr lang="en-US" sz="3600" dirty="0" smtClean="0"/>
              <a:t>make </a:t>
            </a:r>
            <a:r>
              <a:rPr lang="en-US" sz="3600" b="1" dirty="0" smtClean="0"/>
              <a:t>wishes </a:t>
            </a:r>
            <a:r>
              <a:rPr lang="en-US" sz="3600" dirty="0" smtClean="0"/>
              <a:t>and </a:t>
            </a:r>
            <a:r>
              <a:rPr lang="en-US" sz="3600" b="1" dirty="0" smtClean="0"/>
              <a:t>prayers</a:t>
            </a:r>
            <a:r>
              <a:rPr lang="en-US" sz="3600" dirty="0" smtClean="0"/>
              <a:t> and </a:t>
            </a:r>
            <a:r>
              <a:rPr lang="en-US" sz="3600" b="1" dirty="0" smtClean="0"/>
              <a:t>honor those who have died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012551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sz="3600" dirty="0" smtClean="0"/>
              <a:t>Architecture- </a:t>
            </a:r>
            <a:r>
              <a:rPr lang="en-US" sz="3600" b="1" dirty="0" smtClean="0"/>
              <a:t>the style of its buildings</a:t>
            </a:r>
          </a:p>
          <a:p>
            <a:r>
              <a:rPr lang="en-US" sz="3600" dirty="0" smtClean="0"/>
              <a:t>Pagodas-</a:t>
            </a:r>
            <a:r>
              <a:rPr lang="en-US" sz="3600" b="1" dirty="0" smtClean="0"/>
              <a:t>old, wooden temples with graceful roofs that curve upwards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804169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http://thumbs.dreamstime.com/z/pagoda-35072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16"/>
          <a:stretch/>
        </p:blipFill>
        <p:spPr bwMode="auto">
          <a:xfrm>
            <a:off x="2611171" y="304800"/>
            <a:ext cx="4362157" cy="5871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9797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i.dailymail.co.uk/i/pix/2016/01/05/12/2CFA746400000578-3385160-image-a-1_14519975028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812120"/>
            <a:ext cx="7334250" cy="4893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53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Many of China’s arts are based on </a:t>
            </a:r>
            <a:r>
              <a:rPr lang="en-US" sz="3600" b="1" dirty="0" smtClean="0"/>
              <a:t>ancient ways 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066977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Chinese calligraphy-</a:t>
            </a:r>
            <a:r>
              <a:rPr lang="en-US" sz="3600" b="1" dirty="0" smtClean="0"/>
              <a:t>beautiful writing</a:t>
            </a:r>
          </a:p>
          <a:p>
            <a:pPr lvl="1"/>
            <a:r>
              <a:rPr lang="en-US" sz="3400" dirty="0" smtClean="0"/>
              <a:t>Considered art</a:t>
            </a:r>
            <a:endParaRPr lang="en-US" sz="3400" dirty="0"/>
          </a:p>
        </p:txBody>
      </p:sp>
      <p:pic>
        <p:nvPicPr>
          <p:cNvPr id="9218" name="Picture 2" descr="https://s-media-cache-ak0.pinimg.com/736x/7b/35/6a/7b356ac3e19afda42d6b7f345c2dbb9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810000"/>
            <a:ext cx="3229510" cy="2343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7912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Has some of the </a:t>
            </a:r>
            <a:r>
              <a:rPr lang="en-US" sz="3600" b="1" dirty="0" smtClean="0"/>
              <a:t>largest cities </a:t>
            </a:r>
            <a:r>
              <a:rPr lang="en-US" sz="3600" dirty="0" smtClean="0"/>
              <a:t>in the world</a:t>
            </a:r>
            <a:endParaRPr lang="en-US" sz="3600" dirty="0"/>
          </a:p>
        </p:txBody>
      </p:sp>
      <p:pic>
        <p:nvPicPr>
          <p:cNvPr id="10242" name="Picture 2" descr="http://www.voyagesphotosmanu.com/Complet/images/chinese_cit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581400"/>
            <a:ext cx="4248150" cy="2819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83398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57400"/>
            <a:ext cx="6934200" cy="3810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Courtyard-</a:t>
            </a:r>
            <a:r>
              <a:rPr lang="en-US" sz="3600" b="1" dirty="0" smtClean="0"/>
              <a:t>an open area surrounded by buildings</a:t>
            </a:r>
          </a:p>
          <a:p>
            <a:pPr lvl="1"/>
            <a:r>
              <a:rPr lang="en-US" sz="3400" dirty="0" smtClean="0"/>
              <a:t>Center of daily life</a:t>
            </a:r>
          </a:p>
          <a:p>
            <a:pPr lvl="1"/>
            <a:r>
              <a:rPr lang="en-US" sz="3400" dirty="0" smtClean="0"/>
              <a:t>People do their </a:t>
            </a:r>
            <a:r>
              <a:rPr lang="en-US" sz="3400" b="1" dirty="0" smtClean="0"/>
              <a:t>washing, sewing and cooking</a:t>
            </a:r>
            <a:endParaRPr lang="en-US" sz="34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481699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 descr="https://sageonsail.files.wordpress.com/2011/06/dscn2054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066800"/>
            <a:ext cx="54864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5311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 descr="http://english.cri.cn/mmsource/images/2014/06/23/1dc9deeda72e4c569bf0ed5c741c368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149096"/>
            <a:ext cx="7048500" cy="4680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9440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Everyone in a farming village works hard and cooperates or </a:t>
            </a:r>
            <a:r>
              <a:rPr lang="en-US" sz="3600" b="1" dirty="0" smtClean="0"/>
              <a:t>helps each other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00035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Every day, the Chinese people eat </a:t>
            </a:r>
            <a:r>
              <a:rPr lang="en-US" sz="3600" b="1" dirty="0" smtClean="0"/>
              <a:t>3 billion </a:t>
            </a:r>
            <a:r>
              <a:rPr lang="en-US" sz="3600" dirty="0" smtClean="0"/>
              <a:t>bowls of rice</a:t>
            </a:r>
            <a:endParaRPr lang="en-US" sz="3600" dirty="0"/>
          </a:p>
        </p:txBody>
      </p:sp>
      <p:sp>
        <p:nvSpPr>
          <p:cNvPr id="4" name="AutoShape 2" descr="data:image/jpeg;base64,/9j/4AAQSkZJRgABAQAAAQABAAD/2wCEAAkGBxQTEhUTExQVFBUXGBgYGBgYFxcXGhoXGBcXFxgXGBwaHCggGholHBoUITEhJSkrLi4uFx8zODMsNygtLisBCgoKDg0OGhAQGiwkHCQsLCwsLCwsLCwsLCwsLCwsLCwsLCwsLCwsLCwsLCwsLCwsLCwsLCwsLCwsLCwsLCwsLP/AABEIALgBEwMBIgACEQEDEQH/xAAbAAACAwEBAQAAAAAAAAAAAAACAwAEBQEGB//EAEAQAAEDAgQDBgQFAQcDBQEAAAEAAhEDIQQxQVEFEmEicYGRofATMrHRBkJSweEUI2JykqLC8WOC0jNzk7LiFf/EABkBAAMBAQEAAAAAAAAAAAAAAAABAgMEBf/EACMRAQEAAgICAgIDAQAAAAAAAAABAhESIQMxQVFhcQQUMhP/2gAMAwEAAhEDEQA/APoQpiChdSEZIGVeqbVdZeY7inUf2RPZ0z/hR5v5Ii5AU6jb9677+voiq57rgPv3ojYHySEl9MbKwx/spT3bIBDadxZE4xIIQl3fso6nqgOFuaEs8V0m+cpZPXNACAbIp9/uuAnPP3mo0/f+U4AVW5dL+G6JuSlU/wAe9kINvfqgDMJbm7Rl78VHH390F9BPv6pgYb+/vvQluaKm+R79ygc6xSDrShcRPv3Ku4fhpcwVGmSMwjfw0OHNScTGbTmDqmW2bb3+y7Pv7LrxBIIg7IPf/CDc09+4UBt78+5dcff2XAffvRBJKE6j2F3QoTb39UARy9+Sg9/z0XPf8Lp9/ZAcO6g9+912F3l9n3mmAsz9+XepJPv0711rOvv7rpZ796oAeYLq4ZXUBotqdU81sgs5tRMZVE3Wal81J811r9tSqnPkUTXaoIb3XQh8lBzKPzQZ/Mclxzyq/wAUhQvQQ5RvdCSNNFUxfE6TD2neAufRM15z72j7pbnLDq8fbPZYSOpj6JTuOVDlyjwJS2fGt8HP37CJp33XlXcTqme3B6ABJfinuuajvMpctHMNvW1M7+/4Qk7++9eUp1TMcx8ynUeplLmfB6H41+nguh3Ue9VhtIgpvwXtYHua4NcTyuOTo2T5VPFr07SPf/KFx6LLbWkWMIm1SdT5pc4OLbwWNdSeCAYNnDQhb1SgHgVaRidR9HBeJFd36itDhHFX0Xdo8zD8wj1HVVj5J8pywvttvDah5Kg5X6derSs3GcPcy47Q+ngtvE0GvaCDLTdrhmDuFRw+OLX/AAq1nfkdo8bjruFtr7ZSsUOt1XHH370W1jeFNdJb2XbflP2WK9hY4tcCCPfkps0uXbp9UPMuRqpnkkaByjTn78ELTquNdv6IBnN796Lrkrm8V1r8kwYwxdEXJOqjnFAPUSweqiYPmF1hvcSua5rhKzMRcmc+ST18EQzSBkCV1K54uYAGZKyqvFpJDB4nVJUm2rWqtbmQFTq8RH5b/RZVdxdndFTZZPVAsVinOzdY6BZL2Qc1oPbZUMQLjr9U8T0jamSj6mXephKDnuaxo5nOPKBuUeNoOpPNOqCx7SJB+o6Kbv2vr0W91/BSgC4tY0FznGABmSVDTLy0MaXEmLDcwL5C8L6R+G/w03Ct5z26pEF2jZza376p4+K538Jz8swn5fO6tB9OoWVGljhmDpsn0QYJAMDMwbbSvomL4E2qyuBd9YyXuOrfkA2DbWSPw5wsUKbmOhxLpJix2T/rXl76R/YnH8s7g34UFSmH1Xvpl0nk5eUiLSZ3zyXtBw+k6gyg9vO1rWgT/dEA2yPck85cYtbJAeYTJy65rrxwxxnTlyzyyrC4p+DWgj+mdGha8kjwMT5rI/EPDWYY0mB0vLSX37rjYfN5L3NJ4iUriHDKOI5fiDtNIIIsYmS07tOyyz8ONl4+2mPlyl79PDcEwHx6zad4uXEaNAz8480t7eVzmkGxIuINjr1XvsLgWU6tSqJ5qnKIgQANu83WR+KuCVKlT41INPZAc3JxIm+xMQPBY5fx7MOvbTHzS5d+mRwjiJpHlN6Z9DuFr42iyo3lddpuCMwdHNOhXl3czID2uaSJHMCLeKvYPGlvZOW2yXjzs6p+TCXuLlPEvokU6x5mn5Kmjuh2creKptqN5XzH5XDNvduOiVztc0seOZjvcjqqTw/DmD/aUT8rtR0PVbev0y9/tmcS+Lh//UaH0zlVZYdzh+UqYfFMf8pvsbFegpVwRaHMdYg3BGxCwuJ/hzOphb6mkcx/7Z1HTNRZ9KmX2I5dUsHdZeG4gcjpYh2Y6LRbVDojPZKZRehNhSVHBSVSXQZUeuT5KOdkgCFRcXGCyiDXyb2uFxp0QAyiB0Um7GmiCvWFNvM4+G67WqACXGFiYk/EdJ8BsFPu9HJ9quJxj3u7buycmi3mtPAYIFpJyMeio1KDQRad7rZw1aAGujoBt91tMZC2pvoWtvElLMCVcxRB7gJ/4WVwjEtqVHNcbNgj+9BTuMpb0KpWGXQXWr+GuE/GbUD6cseByv1BB08/RaGAwrDUe8N+YAGNPBemwFFrGhjG8rQLDoqw8Wrus8/L1qPIfgrgDmY13xRIpt5qbtCSYB745rL2uO4fSqPD302Pc0EAuAMT3oWN5CY3/lWW1Y+ZaSSTUZ3K5XYRSAa1rQABoAAPIIzEQg+PGir1xN8pRtKwyoFQ7TnENEoS4jJN4fU5e0TYqeW+j07SHKZJvkFzFVZIAMDVHjC1xvoqvw5Aieidl9CGy4AgSRqQjoApeFrcsgnP0TXYsGyUx+Rto/MM4RsKyhXjVGyufNXstOcV4TSqvFR4JLBYT2fmBkjVeb/FdZvOwNafiG5dB+W4A97L2jHSI+qocR4YHtI10yzGQnZLLCVWOWq8bhKrmg8wMDPx2WnQxQiD2mOzCzuY3ac5II9CFGtcHAAt5YuI10IKxk16aW7Dj6L8OfiUzzUz7h2x6p2B4k2pdhhwzGo/jqnUK3LII5mGzmnIhed49wg0T8eiSaU5j5qZOjunXwPWcuu4qd9Vu8S4fSxN3f2VbSoBZ3R417815jGUKlB/JVHKfyuF2uG7TqFd4Zx0OhtWGu0doe/Yr0Bc17Ph1WipTOh06tOYPUKeshu4vOUMUHWNjod1ZB02Vfi/An0galImrR1P52f4wMx/eHjCTgMRzCJuPUJTcuqvqzcXi71RBwIzSXHqjYLK0o2oouOiVEBoxkuzGf0ulhyVjsSKbddfRZ5dRUm6zsbjOd0A2HqUltVUidfNH8T3unJozw8AneZHkn0cc0AAySMu9Zb6l0Iquc7kYLnXYbkrSVNXsdjHQ1o+ZxiBoCrXCfw0Obne92cgMsfE/ZLo8Ec2q2qHF0DIiQfsvWcPpSARNjGy14/bLLP6auGoNaRAjJa1CI6rPo09Ux5OhIV+mS6WjMpNRwiSgoVP1XO6Mutl5pBXqVRpKEVOa2ScaYOiUXAZIpkVSBN1VdiZF06qxs9o2WXjsU0u7IhsbRPVZ5zUVi0adQnMyF2rjYsqNOtDEh1YkgakwiZcYNbrR+JKR8Uk/wAqtVquYeUtv32SxWl1/RK+Sb0cxrUNa0ZptCruZWfTqAm1grjaYJtkPrqVXLfotab+Ff2bpj8QNwqdDm5eyJKovqmSMjNx1V3LSZNh4zw0Omo0aeOa82ZC9gzEwOV2azeJ8PY4SyGmb6kpWb7hy6YBrwL3VvC4mLiHNNiDcEaghVcXhR+YmyoMc9hs0mc+o+6ixSr+IuAfDaa9AF1HNzczT+7OunqqXCuNOpgB0vZ6ju6dF6fAcQjtMMjUH1BCx/xF+HhynEYUdjOpSGbN3MGremmlsscsPmNccpesm7gOIAgPpOkdPoUjHcFZWPxKEUquZZkx/d+h3p3ZrxWBxbqZ5qZj6EdQvU8M4s2rb5X7fbdOZbmqVxuPcIxFFzDD2lrv0nQro2XoXPZVaGVhMfK4fM3uOo6FZHEuGvpdqeano8ZaWI/Keh9VWimWyy0G/wB1ENMGBf1OllxJR7SfD3/Cr8VEsvnBATy2wHv3ZIxg7BGoP7LLyemmHt5+i7NqKp0S8R83ehNVaa32kmrVIWn+Ha7gHcx5WzafW6yatMkbCeXm0BOQJW/wbBEx8RwkGDGrRlK0wZ517Th2FBpgmQTfw0XMA0/KSOm6UzGT2R3JmDBD7i261tjHTfw1hCc0Aqk2tGdkwVrdE9lo8OHNEXQ1qgyz7lWfUjI5+fiUl1Q6BRv7NdL0jEfKbJHxTaDcplarobpy7FjGxRus97pMLZqxzZWVDGsa14IbAjwJ9wscsKuUNQcovml0axkGJvI8E2hL3i0sb8x8MlKtJxeeRttI7rwPBPW+4NhxGK5nlzgRaIWlwABodVO1u4Z/t5KmwgX5b9Rf1RHFBwDBafqnMdXdLfWiqQ1PktHAVRqs2o8s7JFzr06JmGJbBKU1Kd7eqpV8tFlcWeGxAvNyLeHUp+GbzASYCo8SYecBxPw4MEb9Vpn3inH2V8cndMdVPI46gSOqrU60d4QcRxcFvdkpnrZ1SxLJkmeY6KsKsBXamLEG1ysz+mcflM+9U/0I7TIEkAAnZamAxMHmaYIzCxeQtzInxSf6ssPM03Hr0KVNb/EX4bFScRhmw7OpRGu7qY33brpex8hTqS5sZz6r6LwniLao5mGHN+Zuo/jYqtxf8Osrv+PRAbWzezIP/vDZ/wBe/OLivHPXVZ3B+Ivl1OrcNiH63nPfLNejw2IgWhzXC4NwQdCMiF5nCMPbkQS68jIC2XiU/CV3U4vbUHLT+VONp5SNp3DMOTM1WT+VpEDukSolMxzSNlFfKfSNVlEZb+/sUUmwJtMHyj6n0Vcm/p7/ANS6Xn373IWdm41l1dsvjODLDOcfRZlU2lex+GKrDIuM+oyDl5XiWDNIwfkJsdp0KnxZfF9qz+1nhr/7ENteTfvW1gmhrYJ9wszAYFgaQHc17c2nRaVJpcRJAjQLqjmrXw2IAaOVaLHl0RqskUBII5pPktHBy3uTS1nxAGqP44VRtUHoUYqanMooWKtYbXS6h5hYqk2pznbqU9sN790t7/R+iBW5ZEeKD4hdluquMeeY2zXcHVgmcvp1Wcvela+R8ReRAFous/FOIHb5gYtIsruOdYkXFrwh+FUqEDJsZkQU7N26KVVwmI/s3Rqf2TeH1Xh3NkBOeqmM4d8NpPONIEa98rv9LUdTl/ZHfmPe6JMp19Dpfe1rzLzM39wsvE0g0Wdebd26ZxDE8jW8oscumv0WcauqeVnoSVptrfFpEOHbbEG1/YXCXSGu2t3LP/qINrK9hcQB2nG+nvyU9U/TXwvMB2hCtVg2o3lPf5LLpcQBjUq4+uImBJW018IrMxeEhnNSkm8g5+Hcs8YgvbyuBBHv2Fr16l5sqVXDc7uYO5TrqFHH6VtnNfNttArTKsAn3ZZLq7g4zv8ARDWxJjNTjlIejyQTcZrO4kA0ENu6JAPpdHVrw1YXE+IgAkOHNoM8tEWqkJwGLqMqh7CWvBjpGrSNW9F9I4XxQVRbs1GxzNnL7heJ4dg3MHxagBqu+VmXLsXbd2i1uGUy2XA3mS4Wk5Ad3RRLdruO49TjsGK/ab2awHcH9DsevnuMFzCHFpmZgg2g3HhotbDYvn/uuHuQrOIoNri/ZqgWdkCBo776KtbRLrqvOPsc+ue91EVbDuaeVzeVwsQRsPXvUUrLdr35dTA/dyhOvp5kf7VxwzjPr4kdT8wXXEF3rHjOXc0KTOpVi1wIOX/A+hV3EUG1mRAMi7TkR0+yzWMtnnA8cvqSrFGpB9fO6y8mN/1F434rGxnDqlKQC4t3HzN79+/zVrhtUxc3K1quIJjmuP3VJ+EBPMy+4Bv5K/H/ACJeqnPw/Ma+DqK8yosKjjIzsRpr4hPqY3KCurlNdOa43bWDpJnSff1QuDjn5SqODxaZUxImSjqwL9Azc2hJxGIVI4skWsFGgugzYpb66B+GJc6ARleU+tTbEazcyVWw7y2eaL5H9kz4gJEonrsVeogEQIhVsXimggDTNV8VjOUENsSsxlYuJtEe5RlnroTFssxl+aAVc/qWvsQDa+0nRY2GqiDJjQ+KsU6zJhpTlGh1jLHtgBt41tuF5qnWmLr09agyA1pIaBBv807lIxHCG8/ZpRaRn19VGfjuXo8cpGJBAubq0ZgHmmdEl1M9oOgEGIJ8EupTdTMO8CMlOtK206BMj6q07HFuVwFkMxUW3XK1V172stJdTotLdbGT0SqNeHE8xgiIWdUeZsfDqo10Z552S5bGi+I1Ie47xHkFRdVJTsZW5tJOmpPQIKeCcRNR3IP0iC77N8fJZ5e2mMVqtVzuzTHM4zA/c9F3hvBGUT8Rzg+p+o3az/Du7rp6q27FNYOVjeUdMz/iOv0SqbHVSPYAS2qRap/2jobIbNyczpJWhTcIju0/w5bDqgpsDAA3MAz5H7ZI6jYnxj/Ub+iAPniNxf0/jNXcLiw+0w8eudx5KkDOfr3j7lJnLfwBkcp+6cuis29RT4o8ADOFFjUsba4EiQbgZGFFfJnwrJHzd1/OT/4Lobpp7H0DiuscJmbWyvlfS2TQo02gROUz0aPqSsa2NqEwCc/pEnzyS3i2d/Hca9zVHm86T13Lvo1AQTyg2m3X8oy/zoC1TqTY/wDMRJ80qtSvIJ6EfRLc6Wg9x8TLj3flT+bu+4kjzsVhn4/mNcc1OpiXA/2g54yOTh4rgxOmY8nfYqzVpyJzHqqNXDDT34KcfJlDuMq3hMVBzicwRB+ytVKiwX03DJcpYl7cvJbY+bplfF9NujXzG60aRLGX3leco8SgzyiYzyKtjizHZkt9Vrh5MWeXjrUr4m07KocVNwqtWsPyvB6G31UYwxp5hFz3SmK06taTmusrlrSRF/8AhVIdq0gdxTXulgA+myJRY0vgdkZTuhFOCqnDGkvIkgASforTcO5xNwG7n3daTuIObXAcJOwM7Lfp1oaL7D9ljYumwMm3NbUZfZLZxGmGw6oweIVy6+S47P4zgATztbcntRl3xvKqPLHt5XS09EFf8Q0mi1QHzWVjOP0CZbzTrAz6qbnicwyXsVhGAQ09o/LdUQ40xyvzi3VUK34gECGzGROc7qjX43VcbEDYx7Knlv1F8futyjScbkQNzb6oMRWptzeHHZv3XnhiHvnne53io1vsKby9KkjT/wD6hNqY5Pr4lKdXJiTdVms1VrC4YuI0G58vHNLUUOjR5jK3qNJrAA0SYMnKTDtdrLOYwBsDvMzezhn3jJXcI6TPXu/MR4fN6JCmPjbf/f5Z5KHQkTMevL5Zlci2xB+vKSembrqMyBnTYxYf/kpk7ziIidfINMjyQBlwIi5Fo2eJ9M0brgDw3zDxCFz73giQTbqPOztEANQmTEXv8w1vqFxQ0C6/Z2vOltuiiZEiM9P55R0+Vp81KeU/TS3Pf/Sie0wRYaegbn3koeeZM2zz0knPM2bsoU4QYEdRNtw0n0eV1pv3Ane5BP8AvHkgJOWUgDx5RlqbvCJhBNv1Df8AUSe6wbmkAl45gJHzR/l5R3Cwd5Ii4lp3Mecfd4QtyvYxn1IH/mV2QSIsBJ9XEd47AQDPiwfdhJA+hUdB70uIA3AA3Mlob3ZvKEuz0vsdCd8+yz1UXCVUyE+mR1VepT6BN5j9+/sg+rvRC6os7hYvaq+klupK09yQ47IgV3NQGd00hA+VpKmwv4zxk4qf1VUZPPmV0pblcqdOuxlb9Z8ykPxVXV7kZCWVXSSKj3nNzvNI5XfqPmrhCXyI0FcU+pTWU0YYmhiuEBrAjARhicyiTYBPY0UwXVimyclYp4PU/ff7HyWhTY1p7Iy3E/mG2eeiVuzitRwerutvAn9ladlbKNoAs0z6G6lODHy3g3JNzynxNz3ShN25ySBNyJ7Lpv4Cykx5GOu+facLbm6EVSBoMiNj8h8NbprnTv5dWW/4SWmGnuzyg8ro7skE0nOkEzB7rfmb3kyAusFjfMnpYn7PGSr4Z175m8yMuZufmmMqW8JF/wDpgmNss0ATD2hnvmOjtO85IHzEXJjLuH07CJ8E2vGlz+tvicr9F0u7QO8G4Jk9nOM/mKCc/qCLQdTprfUyouNwwcA6xsLkjQR+yiYVXauubTPm/M/4mrgZkMgbTrblZI1/VZdqgTboN7FwGtsmrgqxe5zcb9C7M6y4KKoPPeYtc5Wzc4dSOywIi+BkLAmPJlwPMHqkttI0JibgEcwaTJzyeYTHOtfQNEHa9R1hmLJB0EZk2kEZflJN9BZoUDbHuI8YDc95LvVLAsGm9v2azUQM3JpmJNgQ0m/UvNz4ZbICNN5+sZc5NtrN1UcZGW+pz5AI6mXrnLAIvlt/dAnzfmmMNz3jXTnsPJuiA5rNsybi8FxPhIaPJV6oPLAMG+mvZE37880b5AAm8dNWHwAlylTv1Ef/ACOy8tVQVKzr2EgkXyzJjvsEr4gicu/uB/cJ1h3WnazCRfPMhA2lYC+nqWjLTJK4yjdAfPuSyUTxrlbunsON97lA5p3vB11BaI62J9Uf8xyC4JZC6eaM/QbPN/IIHuOw1nPKQP3RMKOUccEJUdUIFw3fXK/2XOZ2cDXfRXxqeURy5yohzeu3WEXwja5v5fl+580+I5Fhk6JzKR9dve4THUhlbcdbEeOauNZdxJGviYEengmNq4oAAnafoTYa3CvUWwQABmfL4gH/AHR+yXVb2XdJ0J/K/YXy7k4EiTbM3/72m+U6ZdVIESeQWAgWvu1+ds87Jjhc57aavbmNM9Oi5F4sLQfEVRrkOh6roIkHuOu9Iz0zN0GjTZvUNnWf/S+/1UDey0awL6/mED09lC60G2U28Mv8uaa0EEZGxFv8em+aABpnYeeXKx1hp3o2gZR0mZtzOb4zJuUpmXg2YnVjhvOidBnxn/UDeM8xYI0W3WiDlHZ6WIDCLeqsU6cznGR83tzHhkqj2ZE92ZGYd5dydTfBBtvns4O7m56I1S2Nmcmb+ebXeAuckEEAjMgGROzdNrsF/RGYiwg+eTRMCd2lRz5Jjf8A3G/f2kaG3W14kAGJMRykZndRVqlLmvMWH5Z0GoUQZBIym4nrEAM0tm4oiZyBIgDexdqchZphRRQZTsgRmQb9S02neX6DVMquvnmXZCBHZZ36usoogIXCRqIDgM8+Z9v9CKoNM7OFomOUMgHaSVFEQxgy7KxdGv6xcf5MlGVSGnOCL6aF1v0mT7lcUQENMTE+mksbceGaVUd2ZEyYN9YD3XGufqoomRLmGHDOARpPysb3QiDbwdxp/wBRxAGugzUUTBLgI/7I2HyD9ipVZ82e+WvOI7hZRRMAq04mNfEZPt170L6ZNzaxtuJb/KiiZBdTMAXmLnp2h4BcNIev7Z9yiiCG+iZ2vPTMZLrWzv8Aazcz+5XVEAQYCRIMSP8AdB66+ATWiQb5+Myyb75KKIBxpcxtck9L3eD/APYZWU5syJydbeWMcen75qKIM5rbyf1GbQbvNhOXzHNLbYTNwwkWsTyEHr+XuXVEg6Wz5uvEyf7UTbPS+SZSv4lx8DDhJ2UUT3okcROu3+V0bdmQfJcc4C51HUZt2H+HNRRGxoxzgIMwAZEHuy3zOeyk5ifzQNYJBz8W+qiiey0MGTBkwQcxJBM+A7emyW8yBnPeJkDTxYoolsad+PTFiTPSI6ZqKKI0e3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jpeg;base64,/9j/4AAQSkZJRgABAQAAAQABAAD/2wCEAAkGBxQTEhUTExQVFBUXGBgYGBgYFxcXGhoXGBcXFxgXGBwaHCggGholHBoUITEhJSkrLi4uFx8zODMsNygtLisBCgoKDg0OGhAQGiwkHCQsLCwsLCwsLCwsLCwsLCwsLCwsLCwsLCwsLCwsLCwsLCwsLCwsLCwsLCwsLCwsLCwsLP/AABEIALgBEwMBIgACEQEDEQH/xAAbAAACAwEBAQAAAAAAAAAAAAACAwAEBQEGB//EAEAQAAEDAgQDBgQFAQcDBQEAAAEAAhEDIQQxQVEFEmEicYGRofATMrHRBkJSweEUI2JykqLC8WOC0jNzk7LiFf/EABkBAAMBAQEAAAAAAAAAAAAAAAABAgMEBf/EACMRAQEAAgICAgIDAQAAAAAAAAABAhESIQMxQVFhcQQUMhP/2gAMAwEAAhEDEQA/APoQpiChdSEZIGVeqbVdZeY7inUf2RPZ0z/hR5v5Ii5AU6jb9677+voiq57rgPv3ojYHySEl9MbKwx/spT3bIBDadxZE4xIIQl3fso6nqgOFuaEs8V0m+cpZPXNACAbIp9/uuAnPP3mo0/f+U4AVW5dL+G6JuSlU/wAe9kINvfqgDMJbm7Rl78VHH390F9BPv6pgYb+/vvQluaKm+R79ygc6xSDrShcRPv3Ku4fhpcwVGmSMwjfw0OHNScTGbTmDqmW2bb3+y7Pv7LrxBIIg7IPf/CDc09+4UBt78+5dcff2XAffvRBJKE6j2F3QoTb39UARy9+Sg9/z0XPf8Lp9/ZAcO6g9+912F3l9n3mmAsz9+XepJPv0711rOvv7rpZ796oAeYLq4ZXUBotqdU81sgs5tRMZVE3Wal81J811r9tSqnPkUTXaoIb3XQh8lBzKPzQZ/Mclxzyq/wAUhQvQQ5RvdCSNNFUxfE6TD2neAufRM15z72j7pbnLDq8fbPZYSOpj6JTuOVDlyjwJS2fGt8HP37CJp33XlXcTqme3B6ABJfinuuajvMpctHMNvW1M7+/4Qk7++9eUp1TMcx8ynUeplLmfB6H41+nguh3Ue9VhtIgpvwXtYHua4NcTyuOTo2T5VPFr07SPf/KFx6LLbWkWMIm1SdT5pc4OLbwWNdSeCAYNnDQhb1SgHgVaRidR9HBeJFd36itDhHFX0Xdo8zD8wj1HVVj5J8pywvttvDah5Kg5X6derSs3GcPcy47Q+ngtvE0GvaCDLTdrhmDuFRw+OLX/AAq1nfkdo8bjruFtr7ZSsUOt1XHH370W1jeFNdJb2XbflP2WK9hY4tcCCPfkps0uXbp9UPMuRqpnkkaByjTn78ELTquNdv6IBnN796Lrkrm8V1r8kwYwxdEXJOqjnFAPUSweqiYPmF1hvcSua5rhKzMRcmc+ST18EQzSBkCV1K54uYAGZKyqvFpJDB4nVJUm2rWqtbmQFTq8RH5b/RZVdxdndFTZZPVAsVinOzdY6BZL2Qc1oPbZUMQLjr9U8T0jamSj6mXephKDnuaxo5nOPKBuUeNoOpPNOqCx7SJB+o6Kbv2vr0W91/BSgC4tY0FznGABmSVDTLy0MaXEmLDcwL5C8L6R+G/w03Ct5z26pEF2jZza376p4+K538Jz8swn5fO6tB9OoWVGljhmDpsn0QYJAMDMwbbSvomL4E2qyuBd9YyXuOrfkA2DbWSPw5wsUKbmOhxLpJix2T/rXl76R/YnH8s7g34UFSmH1Xvpl0nk5eUiLSZ3zyXtBw+k6gyg9vO1rWgT/dEA2yPck85cYtbJAeYTJy65rrxwxxnTlyzyyrC4p+DWgj+mdGha8kjwMT5rI/EPDWYY0mB0vLSX37rjYfN5L3NJ4iUriHDKOI5fiDtNIIIsYmS07tOyyz8ONl4+2mPlyl79PDcEwHx6zad4uXEaNAz8480t7eVzmkGxIuINjr1XvsLgWU6tSqJ5qnKIgQANu83WR+KuCVKlT41INPZAc3JxIm+xMQPBY5fx7MOvbTHzS5d+mRwjiJpHlN6Z9DuFr42iyo3lddpuCMwdHNOhXl3czID2uaSJHMCLeKvYPGlvZOW2yXjzs6p+TCXuLlPEvokU6x5mn5Kmjuh2creKptqN5XzH5XDNvduOiVztc0seOZjvcjqqTw/DmD/aUT8rtR0PVbev0y9/tmcS+Lh//UaH0zlVZYdzh+UqYfFMf8pvsbFegpVwRaHMdYg3BGxCwuJ/hzOphb6mkcx/7Z1HTNRZ9KmX2I5dUsHdZeG4gcjpYh2Y6LRbVDojPZKZRehNhSVHBSVSXQZUeuT5KOdkgCFRcXGCyiDXyb2uFxp0QAyiB0Um7GmiCvWFNvM4+G67WqACXGFiYk/EdJ8BsFPu9HJ9quJxj3u7buycmi3mtPAYIFpJyMeio1KDQRad7rZw1aAGujoBt91tMZC2pvoWtvElLMCVcxRB7gJ/4WVwjEtqVHNcbNgj+9BTuMpb0KpWGXQXWr+GuE/GbUD6cseByv1BB08/RaGAwrDUe8N+YAGNPBemwFFrGhjG8rQLDoqw8Wrus8/L1qPIfgrgDmY13xRIpt5qbtCSYB745rL2uO4fSqPD302Pc0EAuAMT3oWN5CY3/lWW1Y+ZaSSTUZ3K5XYRSAa1rQABoAAPIIzEQg+PGir1xN8pRtKwyoFQ7TnENEoS4jJN4fU5e0TYqeW+j07SHKZJvkFzFVZIAMDVHjC1xvoqvw5Aieidl9CGy4AgSRqQjoApeFrcsgnP0TXYsGyUx+Rto/MM4RsKyhXjVGyufNXstOcV4TSqvFR4JLBYT2fmBkjVeb/FdZvOwNafiG5dB+W4A97L2jHSI+qocR4YHtI10yzGQnZLLCVWOWq8bhKrmg8wMDPx2WnQxQiD2mOzCzuY3ac5II9CFGtcHAAt5YuI10IKxk16aW7Dj6L8OfiUzzUz7h2x6p2B4k2pdhhwzGo/jqnUK3LII5mGzmnIhed49wg0T8eiSaU5j5qZOjunXwPWcuu4qd9Vu8S4fSxN3f2VbSoBZ3R417815jGUKlB/JVHKfyuF2uG7TqFd4Zx0OhtWGu0doe/Yr0Bc17Ph1WipTOh06tOYPUKeshu4vOUMUHWNjod1ZB02Vfi/An0galImrR1P52f4wMx/eHjCTgMRzCJuPUJTcuqvqzcXi71RBwIzSXHqjYLK0o2oouOiVEBoxkuzGf0ulhyVjsSKbddfRZ5dRUm6zsbjOd0A2HqUltVUidfNH8T3unJozw8AneZHkn0cc0AAySMu9Zb6l0Iquc7kYLnXYbkrSVNXsdjHQ1o+ZxiBoCrXCfw0Obne92cgMsfE/ZLo8Ec2q2qHF0DIiQfsvWcPpSARNjGy14/bLLP6auGoNaRAjJa1CI6rPo09Ux5OhIV+mS6WjMpNRwiSgoVP1XO6Mutl5pBXqVRpKEVOa2ScaYOiUXAZIpkVSBN1VdiZF06qxs9o2WXjsU0u7IhsbRPVZ5zUVi0adQnMyF2rjYsqNOtDEh1YkgakwiZcYNbrR+JKR8Uk/wAqtVquYeUtv32SxWl1/RK+Sb0cxrUNa0ZptCruZWfTqAm1grjaYJtkPrqVXLfotab+Ff2bpj8QNwqdDm5eyJKovqmSMjNx1V3LSZNh4zw0Omo0aeOa82ZC9gzEwOV2azeJ8PY4SyGmb6kpWb7hy6YBrwL3VvC4mLiHNNiDcEaghVcXhR+YmyoMc9hs0mc+o+6ixSr+IuAfDaa9AF1HNzczT+7OunqqXCuNOpgB0vZ6ju6dF6fAcQjtMMjUH1BCx/xF+HhynEYUdjOpSGbN3MGremmlsscsPmNccpesm7gOIAgPpOkdPoUjHcFZWPxKEUquZZkx/d+h3p3ZrxWBxbqZ5qZj6EdQvU8M4s2rb5X7fbdOZbmqVxuPcIxFFzDD2lrv0nQro2XoXPZVaGVhMfK4fM3uOo6FZHEuGvpdqeano8ZaWI/Keh9VWimWyy0G/wB1ENMGBf1OllxJR7SfD3/Cr8VEsvnBATy2wHv3ZIxg7BGoP7LLyemmHt5+i7NqKp0S8R83ehNVaa32kmrVIWn+Ha7gHcx5WzafW6yatMkbCeXm0BOQJW/wbBEx8RwkGDGrRlK0wZ517Th2FBpgmQTfw0XMA0/KSOm6UzGT2R3JmDBD7i261tjHTfw1hCc0Aqk2tGdkwVrdE9lo8OHNEXQ1qgyz7lWfUjI5+fiUl1Q6BRv7NdL0jEfKbJHxTaDcplarobpy7FjGxRus97pMLZqxzZWVDGsa14IbAjwJ9wscsKuUNQcovml0axkGJvI8E2hL3i0sb8x8MlKtJxeeRttI7rwPBPW+4NhxGK5nlzgRaIWlwABodVO1u4Z/t5KmwgX5b9Rf1RHFBwDBafqnMdXdLfWiqQ1PktHAVRqs2o8s7JFzr06JmGJbBKU1Kd7eqpV8tFlcWeGxAvNyLeHUp+GbzASYCo8SYecBxPw4MEb9Vpn3inH2V8cndMdVPI46gSOqrU60d4QcRxcFvdkpnrZ1SxLJkmeY6KsKsBXamLEG1ysz+mcflM+9U/0I7TIEkAAnZamAxMHmaYIzCxeQtzInxSf6ssPM03Hr0KVNb/EX4bFScRhmw7OpRGu7qY33brpex8hTqS5sZz6r6LwniLao5mGHN+Zuo/jYqtxf8Osrv+PRAbWzezIP/vDZ/wBe/OLivHPXVZ3B+Ivl1OrcNiH63nPfLNejw2IgWhzXC4NwQdCMiF5nCMPbkQS68jIC2XiU/CV3U4vbUHLT+VONp5SNp3DMOTM1WT+VpEDukSolMxzSNlFfKfSNVlEZb+/sUUmwJtMHyj6n0Vcm/p7/ANS6Xn373IWdm41l1dsvjODLDOcfRZlU2lex+GKrDIuM+oyDl5XiWDNIwfkJsdp0KnxZfF9qz+1nhr/7ENteTfvW1gmhrYJ9wszAYFgaQHc17c2nRaVJpcRJAjQLqjmrXw2IAaOVaLHl0RqskUBII5pPktHBy3uTS1nxAGqP44VRtUHoUYqanMooWKtYbXS6h5hYqk2pznbqU9sN790t7/R+iBW5ZEeKD4hdluquMeeY2zXcHVgmcvp1Wcvela+R8ReRAFous/FOIHb5gYtIsruOdYkXFrwh+FUqEDJsZkQU7N26KVVwmI/s3Rqf2TeH1Xh3NkBOeqmM4d8NpPONIEa98rv9LUdTl/ZHfmPe6JMp19Dpfe1rzLzM39wsvE0g0Wdebd26ZxDE8jW8oscumv0WcauqeVnoSVptrfFpEOHbbEG1/YXCXSGu2t3LP/qINrK9hcQB2nG+nvyU9U/TXwvMB2hCtVg2o3lPf5LLpcQBjUq4+uImBJW018IrMxeEhnNSkm8g5+Hcs8YgvbyuBBHv2Fr16l5sqVXDc7uYO5TrqFHH6VtnNfNttArTKsAn3ZZLq7g4zv8ARDWxJjNTjlIejyQTcZrO4kA0ENu6JAPpdHVrw1YXE+IgAkOHNoM8tEWqkJwGLqMqh7CWvBjpGrSNW9F9I4XxQVRbs1GxzNnL7heJ4dg3MHxagBqu+VmXLsXbd2i1uGUy2XA3mS4Wk5Ad3RRLdruO49TjsGK/ab2awHcH9DsevnuMFzCHFpmZgg2g3HhotbDYvn/uuHuQrOIoNri/ZqgWdkCBo776KtbRLrqvOPsc+ue91EVbDuaeVzeVwsQRsPXvUUrLdr35dTA/dyhOvp5kf7VxwzjPr4kdT8wXXEF3rHjOXc0KTOpVi1wIOX/A+hV3EUG1mRAMi7TkR0+yzWMtnnA8cvqSrFGpB9fO6y8mN/1F434rGxnDqlKQC4t3HzN79+/zVrhtUxc3K1quIJjmuP3VJ+EBPMy+4Bv5K/H/ACJeqnPw/Ma+DqK8yosKjjIzsRpr4hPqY3KCurlNdOa43bWDpJnSff1QuDjn5SqODxaZUxImSjqwL9Azc2hJxGIVI4skWsFGgugzYpb66B+GJc6ARleU+tTbEazcyVWw7y2eaL5H9kz4gJEonrsVeogEQIhVsXimggDTNV8VjOUENsSsxlYuJtEe5RlnroTFssxl+aAVc/qWvsQDa+0nRY2GqiDJjQ+KsU6zJhpTlGh1jLHtgBt41tuF5qnWmLr09agyA1pIaBBv807lIxHCG8/ZpRaRn19VGfjuXo8cpGJBAubq0ZgHmmdEl1M9oOgEGIJ8EupTdTMO8CMlOtK206BMj6q07HFuVwFkMxUW3XK1V172stJdTotLdbGT0SqNeHE8xgiIWdUeZsfDqo10Z552S5bGi+I1Ie47xHkFRdVJTsZW5tJOmpPQIKeCcRNR3IP0iC77N8fJZ5e2mMVqtVzuzTHM4zA/c9F3hvBGUT8Rzg+p+o3az/Du7rp6q27FNYOVjeUdMz/iOv0SqbHVSPYAS2qRap/2jobIbNyczpJWhTcIju0/w5bDqgpsDAA3MAz5H7ZI6jYnxj/Ub+iAPniNxf0/jNXcLiw+0w8eudx5KkDOfr3j7lJnLfwBkcp+6cuis29RT4o8ADOFFjUsba4EiQbgZGFFfJnwrJHzd1/OT/4Lobpp7H0DiuscJmbWyvlfS2TQo02gROUz0aPqSsa2NqEwCc/pEnzyS3i2d/Hca9zVHm86T13Lvo1AQTyg2m3X8oy/zoC1TqTY/wDMRJ80qtSvIJ6EfRLc6Wg9x8TLj3flT+bu+4kjzsVhn4/mNcc1OpiXA/2g54yOTh4rgxOmY8nfYqzVpyJzHqqNXDDT34KcfJlDuMq3hMVBzicwRB+ytVKiwX03DJcpYl7cvJbY+bplfF9NujXzG60aRLGX3leco8SgzyiYzyKtjizHZkt9Vrh5MWeXjrUr4m07KocVNwqtWsPyvB6G31UYwxp5hFz3SmK06taTmusrlrSRF/8AhVIdq0gdxTXulgA+myJRY0vgdkZTuhFOCqnDGkvIkgASforTcO5xNwG7n3daTuIObXAcJOwM7Lfp1oaL7D9ljYumwMm3NbUZfZLZxGmGw6oweIVy6+S47P4zgATztbcntRl3xvKqPLHt5XS09EFf8Q0mi1QHzWVjOP0CZbzTrAz6qbnicwyXsVhGAQ09o/LdUQ40xyvzi3VUK34gECGzGROc7qjX43VcbEDYx7Knlv1F8futyjScbkQNzb6oMRWptzeHHZv3XnhiHvnne53io1vsKby9KkjT/wD6hNqY5Pr4lKdXJiTdVms1VrC4YuI0G58vHNLUUOjR5jK3qNJrAA0SYMnKTDtdrLOYwBsDvMzezhn3jJXcI6TPXu/MR4fN6JCmPjbf/f5Z5KHQkTMevL5Zlci2xB+vKSembrqMyBnTYxYf/kpk7ziIidfINMjyQBlwIi5Fo2eJ9M0brgDw3zDxCFz73giQTbqPOztEANQmTEXv8w1vqFxQ0C6/Z2vOltuiiZEiM9P55R0+Vp81KeU/TS3Pf/Sie0wRYaegbn3koeeZM2zz0knPM2bsoU4QYEdRNtw0n0eV1pv3Ane5BP8AvHkgJOWUgDx5RlqbvCJhBNv1Df8AUSe6wbmkAl45gJHzR/l5R3Cwd5Ii4lp3Mecfd4QtyvYxn1IH/mV2QSIsBJ9XEd47AQDPiwfdhJA+hUdB70uIA3AA3Mlob3ZvKEuz0vsdCd8+yz1UXCVUyE+mR1VepT6BN5j9+/sg+rvRC6os7hYvaq+klupK09yQ47IgV3NQGd00hA+VpKmwv4zxk4qf1VUZPPmV0pblcqdOuxlb9Z8ykPxVXV7kZCWVXSSKj3nNzvNI5XfqPmrhCXyI0FcU+pTWU0YYmhiuEBrAjARhicyiTYBPY0UwXVimyclYp4PU/ff7HyWhTY1p7Iy3E/mG2eeiVuzitRwerutvAn9ladlbKNoAs0z6G6lODHy3g3JNzynxNz3ShN25ySBNyJ7Lpv4Cykx5GOu+facLbm6EVSBoMiNj8h8NbprnTv5dWW/4SWmGnuzyg8ro7skE0nOkEzB7rfmb3kyAusFjfMnpYn7PGSr4Z175m8yMuZufmmMqW8JF/wDpgmNss0ATD2hnvmOjtO85IHzEXJjLuH07CJ8E2vGlz+tvicr9F0u7QO8G4Jk9nOM/mKCc/qCLQdTprfUyouNwwcA6xsLkjQR+yiYVXauubTPm/M/4mrgZkMgbTrblZI1/VZdqgTboN7FwGtsmrgqxe5zcb9C7M6y4KKoPPeYtc5Wzc4dSOywIi+BkLAmPJlwPMHqkttI0JibgEcwaTJzyeYTHOtfQNEHa9R1hmLJB0EZk2kEZflJN9BZoUDbHuI8YDc95LvVLAsGm9v2azUQM3JpmJNgQ0m/UvNz4ZbICNN5+sZc5NtrN1UcZGW+pz5AI6mXrnLAIvlt/dAnzfmmMNz3jXTnsPJuiA5rNsybi8FxPhIaPJV6oPLAMG+mvZE37880b5AAm8dNWHwAlylTv1Ef/ACOy8tVQVKzr2EgkXyzJjvsEr4gicu/uB/cJ1h3WnazCRfPMhA2lYC+nqWjLTJK4yjdAfPuSyUTxrlbunsON97lA5p3vB11BaI62J9Uf8xyC4JZC6eaM/QbPN/IIHuOw1nPKQP3RMKOUccEJUdUIFw3fXK/2XOZ2cDXfRXxqeURy5yohzeu3WEXwja5v5fl+580+I5Fhk6JzKR9dve4THUhlbcdbEeOauNZdxJGviYEengmNq4oAAnafoTYa3CvUWwQABmfL4gH/AHR+yXVb2XdJ0J/K/YXy7k4EiTbM3/72m+U6ZdVIESeQWAgWvu1+ds87Jjhc57aavbmNM9Oi5F4sLQfEVRrkOh6roIkHuOu9Iz0zN0GjTZvUNnWf/S+/1UDey0awL6/mED09lC60G2U28Mv8uaa0EEZGxFv8em+aABpnYeeXKx1hp3o2gZR0mZtzOb4zJuUpmXg2YnVjhvOidBnxn/UDeM8xYI0W3WiDlHZ6WIDCLeqsU6cznGR83tzHhkqj2ZE92ZGYd5dydTfBBtvns4O7m56I1S2Nmcmb+ebXeAuckEEAjMgGROzdNrsF/RGYiwg+eTRMCd2lRz5Jjf8A3G/f2kaG3W14kAGJMRykZndRVqlLmvMWH5Z0GoUQZBIym4nrEAM0tm4oiZyBIgDexdqchZphRRQZTsgRmQb9S02neX6DVMquvnmXZCBHZZ36usoogIXCRqIDgM8+Z9v9CKoNM7OFomOUMgHaSVFEQxgy7KxdGv6xcf5MlGVSGnOCL6aF1v0mT7lcUQENMTE+mksbceGaVUd2ZEyYN9YD3XGufqoomRLmGHDOARpPysb3QiDbwdxp/wBRxAGugzUUTBLgI/7I2HyD9ipVZ82e+WvOI7hZRRMAq04mNfEZPt170L6ZNzaxtuJb/KiiZBdTMAXmLnp2h4BcNIev7Z9yiiCG+iZ2vPTMZLrWzv8Aazcz+5XVEAQYCRIMSP8AdB66+ATWiQb5+Myyb75KKIBxpcxtck9L3eD/APYZWU5syJydbeWMcen75qKIM5rbyf1GbQbvNhOXzHNLbYTNwwkWsTyEHr+XuXVEg6Wz5uvEyf7UTbPS+SZSv4lx8DDhJ2UUT3okcROu3+V0bdmQfJcc4C51HUZt2H+HNRRGxoxzgIMwAZEHuy3zOeyk5ifzQNYJBz8W+qiiey0MGTBkwQcxJBM+A7emyW8yBnPeJkDTxYoolsad+PTFiTPSI6ZqKKI0e3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data:image/jpeg;base64,/9j/4AAQSkZJRgABAQAAAQABAAD/2wCEAAkGBxQTEhUTExQVFBUXGBgYGBgYFxcXGhoXGBcXFxgXGBwaHCggGholHBoUITEhJSkrLi4uFx8zODMsNygtLisBCgoKDg0OGhAQGiwkHCQsLCwsLCwsLCwsLCwsLCwsLCwsLCwsLCwsLCwsLCwsLCwsLCwsLCwsLCwsLCwsLCwsLP/AABEIALgBEwMBIgACEQEDEQH/xAAbAAACAwEBAQAAAAAAAAAAAAACAwAEBQEGB//EAEAQAAEDAgQDBgQFAQcDBQEAAAEAAhEDIQQxQVEFEmEicYGRofATMrHRBkJSweEUI2JykqLC8WOC0jNzk7LiFf/EABkBAAMBAQEAAAAAAAAAAAAAAAABAgMEBf/EACMRAQEAAgICAgIDAQAAAAAAAAABAhESIQMxQVFhcQQUMhP/2gAMAwEAAhEDEQA/APoQpiChdSEZIGVeqbVdZeY7inUf2RPZ0z/hR5v5Ii5AU6jb9677+voiq57rgPv3ojYHySEl9MbKwx/spT3bIBDadxZE4xIIQl3fso6nqgOFuaEs8V0m+cpZPXNACAbIp9/uuAnPP3mo0/f+U4AVW5dL+G6JuSlU/wAe9kINvfqgDMJbm7Rl78VHH390F9BPv6pgYb+/vvQluaKm+R79ygc6xSDrShcRPv3Ku4fhpcwVGmSMwjfw0OHNScTGbTmDqmW2bb3+y7Pv7LrxBIIg7IPf/CDc09+4UBt78+5dcff2XAffvRBJKE6j2F3QoTb39UARy9+Sg9/z0XPf8Lp9/ZAcO6g9+912F3l9n3mmAsz9+XepJPv0711rOvv7rpZ796oAeYLq4ZXUBotqdU81sgs5tRMZVE3Wal81J811r9tSqnPkUTXaoIb3XQh8lBzKPzQZ/Mclxzyq/wAUhQvQQ5RvdCSNNFUxfE6TD2neAufRM15z72j7pbnLDq8fbPZYSOpj6JTuOVDlyjwJS2fGt8HP37CJp33XlXcTqme3B6ABJfinuuajvMpctHMNvW1M7+/4Qk7++9eUp1TMcx8ynUeplLmfB6H41+nguh3Ue9VhtIgpvwXtYHua4NcTyuOTo2T5VPFr07SPf/KFx6LLbWkWMIm1SdT5pc4OLbwWNdSeCAYNnDQhb1SgHgVaRidR9HBeJFd36itDhHFX0Xdo8zD8wj1HVVj5J8pywvttvDah5Kg5X6derSs3GcPcy47Q+ngtvE0GvaCDLTdrhmDuFRw+OLX/AAq1nfkdo8bjruFtr7ZSsUOt1XHH370W1jeFNdJb2XbflP2WK9hY4tcCCPfkps0uXbp9UPMuRqpnkkaByjTn78ELTquNdv6IBnN796Lrkrm8V1r8kwYwxdEXJOqjnFAPUSweqiYPmF1hvcSua5rhKzMRcmc+ST18EQzSBkCV1K54uYAGZKyqvFpJDB4nVJUm2rWqtbmQFTq8RH5b/RZVdxdndFTZZPVAsVinOzdY6BZL2Qc1oPbZUMQLjr9U8T0jamSj6mXephKDnuaxo5nOPKBuUeNoOpPNOqCx7SJB+o6Kbv2vr0W91/BSgC4tY0FznGABmSVDTLy0MaXEmLDcwL5C8L6R+G/w03Ct5z26pEF2jZza376p4+K538Jz8swn5fO6tB9OoWVGljhmDpsn0QYJAMDMwbbSvomL4E2qyuBd9YyXuOrfkA2DbWSPw5wsUKbmOhxLpJix2T/rXl76R/YnH8s7g34UFSmH1Xvpl0nk5eUiLSZ3zyXtBw+k6gyg9vO1rWgT/dEA2yPck85cYtbJAeYTJy65rrxwxxnTlyzyyrC4p+DWgj+mdGha8kjwMT5rI/EPDWYY0mB0vLSX37rjYfN5L3NJ4iUriHDKOI5fiDtNIIIsYmS07tOyyz8ONl4+2mPlyl79PDcEwHx6zad4uXEaNAz8480t7eVzmkGxIuINjr1XvsLgWU6tSqJ5qnKIgQANu83WR+KuCVKlT41INPZAc3JxIm+xMQPBY5fx7MOvbTHzS5d+mRwjiJpHlN6Z9DuFr42iyo3lddpuCMwdHNOhXl3czID2uaSJHMCLeKvYPGlvZOW2yXjzs6p+TCXuLlPEvokU6x5mn5Kmjuh2creKptqN5XzH5XDNvduOiVztc0seOZjvcjqqTw/DmD/aUT8rtR0PVbev0y9/tmcS+Lh//UaH0zlVZYdzh+UqYfFMf8pvsbFegpVwRaHMdYg3BGxCwuJ/hzOphb6mkcx/7Z1HTNRZ9KmX2I5dUsHdZeG4gcjpYh2Y6LRbVDojPZKZRehNhSVHBSVSXQZUeuT5KOdkgCFRcXGCyiDXyb2uFxp0QAyiB0Um7GmiCvWFNvM4+G67WqACXGFiYk/EdJ8BsFPu9HJ9quJxj3u7buycmi3mtPAYIFpJyMeio1KDQRad7rZw1aAGujoBt91tMZC2pvoWtvElLMCVcxRB7gJ/4WVwjEtqVHNcbNgj+9BTuMpb0KpWGXQXWr+GuE/GbUD6cseByv1BB08/RaGAwrDUe8N+YAGNPBemwFFrGhjG8rQLDoqw8Wrus8/L1qPIfgrgDmY13xRIpt5qbtCSYB745rL2uO4fSqPD302Pc0EAuAMT3oWN5CY3/lWW1Y+ZaSSTUZ3K5XYRSAa1rQABoAAPIIzEQg+PGir1xN8pRtKwyoFQ7TnENEoS4jJN4fU5e0TYqeW+j07SHKZJvkFzFVZIAMDVHjC1xvoqvw5Aieidl9CGy4AgSRqQjoApeFrcsgnP0TXYsGyUx+Rto/MM4RsKyhXjVGyufNXstOcV4TSqvFR4JLBYT2fmBkjVeb/FdZvOwNafiG5dB+W4A97L2jHSI+qocR4YHtI10yzGQnZLLCVWOWq8bhKrmg8wMDPx2WnQxQiD2mOzCzuY3ac5II9CFGtcHAAt5YuI10IKxk16aW7Dj6L8OfiUzzUz7h2x6p2B4k2pdhhwzGo/jqnUK3LII5mGzmnIhed49wg0T8eiSaU5j5qZOjunXwPWcuu4qd9Vu8S4fSxN3f2VbSoBZ3R417815jGUKlB/JVHKfyuF2uG7TqFd4Zx0OhtWGu0doe/Yr0Bc17Ph1WipTOh06tOYPUKeshu4vOUMUHWNjod1ZB02Vfi/An0galImrR1P52f4wMx/eHjCTgMRzCJuPUJTcuqvqzcXi71RBwIzSXHqjYLK0o2oouOiVEBoxkuzGf0ulhyVjsSKbddfRZ5dRUm6zsbjOd0A2HqUltVUidfNH8T3unJozw8AneZHkn0cc0AAySMu9Zb6l0Iquc7kYLnXYbkrSVNXsdjHQ1o+ZxiBoCrXCfw0Obne92cgMsfE/ZLo8Ec2q2qHF0DIiQfsvWcPpSARNjGy14/bLLP6auGoNaRAjJa1CI6rPo09Ux5OhIV+mS6WjMpNRwiSgoVP1XO6Mutl5pBXqVRpKEVOa2ScaYOiUXAZIpkVSBN1VdiZF06qxs9o2WXjsU0u7IhsbRPVZ5zUVi0adQnMyF2rjYsqNOtDEh1YkgakwiZcYNbrR+JKR8Uk/wAqtVquYeUtv32SxWl1/RK+Sb0cxrUNa0ZptCruZWfTqAm1grjaYJtkPrqVXLfotab+Ff2bpj8QNwqdDm5eyJKovqmSMjNx1V3LSZNh4zw0Omo0aeOa82ZC9gzEwOV2azeJ8PY4SyGmb6kpWb7hy6YBrwL3VvC4mLiHNNiDcEaghVcXhR+YmyoMc9hs0mc+o+6ixSr+IuAfDaa9AF1HNzczT+7OunqqXCuNOpgB0vZ6ju6dF6fAcQjtMMjUH1BCx/xF+HhynEYUdjOpSGbN3MGremmlsscsPmNccpesm7gOIAgPpOkdPoUjHcFZWPxKEUquZZkx/d+h3p3ZrxWBxbqZ5qZj6EdQvU8M4s2rb5X7fbdOZbmqVxuPcIxFFzDD2lrv0nQro2XoXPZVaGVhMfK4fM3uOo6FZHEuGvpdqeano8ZaWI/Keh9VWimWyy0G/wB1ENMGBf1OllxJR7SfD3/Cr8VEsvnBATy2wHv3ZIxg7BGoP7LLyemmHt5+i7NqKp0S8R83ehNVaa32kmrVIWn+Ha7gHcx5WzafW6yatMkbCeXm0BOQJW/wbBEx8RwkGDGrRlK0wZ517Th2FBpgmQTfw0XMA0/KSOm6UzGT2R3JmDBD7i261tjHTfw1hCc0Aqk2tGdkwVrdE9lo8OHNEXQ1qgyz7lWfUjI5+fiUl1Q6BRv7NdL0jEfKbJHxTaDcplarobpy7FjGxRus97pMLZqxzZWVDGsa14IbAjwJ9wscsKuUNQcovml0axkGJvI8E2hL3i0sb8x8MlKtJxeeRttI7rwPBPW+4NhxGK5nlzgRaIWlwABodVO1u4Z/t5KmwgX5b9Rf1RHFBwDBafqnMdXdLfWiqQ1PktHAVRqs2o8s7JFzr06JmGJbBKU1Kd7eqpV8tFlcWeGxAvNyLeHUp+GbzASYCo8SYecBxPw4MEb9Vpn3inH2V8cndMdVPI46gSOqrU60d4QcRxcFvdkpnrZ1SxLJkmeY6KsKsBXamLEG1ysz+mcflM+9U/0I7TIEkAAnZamAxMHmaYIzCxeQtzInxSf6ssPM03Hr0KVNb/EX4bFScRhmw7OpRGu7qY33brpex8hTqS5sZz6r6LwniLao5mGHN+Zuo/jYqtxf8Osrv+PRAbWzezIP/vDZ/wBe/OLivHPXVZ3B+Ivl1OrcNiH63nPfLNejw2IgWhzXC4NwQdCMiF5nCMPbkQS68jIC2XiU/CV3U4vbUHLT+VONp5SNp3DMOTM1WT+VpEDukSolMxzSNlFfKfSNVlEZb+/sUUmwJtMHyj6n0Vcm/p7/ANS6Xn373IWdm41l1dsvjODLDOcfRZlU2lex+GKrDIuM+oyDl5XiWDNIwfkJsdp0KnxZfF9qz+1nhr/7ENteTfvW1gmhrYJ9wszAYFgaQHc17c2nRaVJpcRJAjQLqjmrXw2IAaOVaLHl0RqskUBII5pPktHBy3uTS1nxAGqP44VRtUHoUYqanMooWKtYbXS6h5hYqk2pznbqU9sN790t7/R+iBW5ZEeKD4hdluquMeeY2zXcHVgmcvp1Wcvela+R8ReRAFous/FOIHb5gYtIsruOdYkXFrwh+FUqEDJsZkQU7N26KVVwmI/s3Rqf2TeH1Xh3NkBOeqmM4d8NpPONIEa98rv9LUdTl/ZHfmPe6JMp19Dpfe1rzLzM39wsvE0g0Wdebd26ZxDE8jW8oscumv0WcauqeVnoSVptrfFpEOHbbEG1/YXCXSGu2t3LP/qINrK9hcQB2nG+nvyU9U/TXwvMB2hCtVg2o3lPf5LLpcQBjUq4+uImBJW018IrMxeEhnNSkm8g5+Hcs8YgvbyuBBHv2Fr16l5sqVXDc7uYO5TrqFHH6VtnNfNttArTKsAn3ZZLq7g4zv8ARDWxJjNTjlIejyQTcZrO4kA0ENu6JAPpdHVrw1YXE+IgAkOHNoM8tEWqkJwGLqMqh7CWvBjpGrSNW9F9I4XxQVRbs1GxzNnL7heJ4dg3MHxagBqu+VmXLsXbd2i1uGUy2XA3mS4Wk5Ad3RRLdruO49TjsGK/ab2awHcH9DsevnuMFzCHFpmZgg2g3HhotbDYvn/uuHuQrOIoNri/ZqgWdkCBo776KtbRLrqvOPsc+ue91EVbDuaeVzeVwsQRsPXvUUrLdr35dTA/dyhOvp5kf7VxwzjPr4kdT8wXXEF3rHjOXc0KTOpVi1wIOX/A+hV3EUG1mRAMi7TkR0+yzWMtnnA8cvqSrFGpB9fO6y8mN/1F434rGxnDqlKQC4t3HzN79+/zVrhtUxc3K1quIJjmuP3VJ+EBPMy+4Bv5K/H/ACJeqnPw/Ma+DqK8yosKjjIzsRpr4hPqY3KCurlNdOa43bWDpJnSff1QuDjn5SqODxaZUxImSjqwL9Azc2hJxGIVI4skWsFGgugzYpb66B+GJc6ARleU+tTbEazcyVWw7y2eaL5H9kz4gJEonrsVeogEQIhVsXimggDTNV8VjOUENsSsxlYuJtEe5RlnroTFssxl+aAVc/qWvsQDa+0nRY2GqiDJjQ+KsU6zJhpTlGh1jLHtgBt41tuF5qnWmLr09agyA1pIaBBv807lIxHCG8/ZpRaRn19VGfjuXo8cpGJBAubq0ZgHmmdEl1M9oOgEGIJ8EupTdTMO8CMlOtK206BMj6q07HFuVwFkMxUW3XK1V172stJdTotLdbGT0SqNeHE8xgiIWdUeZsfDqo10Z552S5bGi+I1Ie47xHkFRdVJTsZW5tJOmpPQIKeCcRNR3IP0iC77N8fJZ5e2mMVqtVzuzTHM4zA/c9F3hvBGUT8Rzg+p+o3az/Du7rp6q27FNYOVjeUdMz/iOv0SqbHVSPYAS2qRap/2jobIbNyczpJWhTcIju0/w5bDqgpsDAA3MAz5H7ZI6jYnxj/Ub+iAPniNxf0/jNXcLiw+0w8eudx5KkDOfr3j7lJnLfwBkcp+6cuis29RT4o8ADOFFjUsba4EiQbgZGFFfJnwrJHzd1/OT/4Lobpp7H0DiuscJmbWyvlfS2TQo02gROUz0aPqSsa2NqEwCc/pEnzyS3i2d/Hca9zVHm86T13Lvo1AQTyg2m3X8oy/zoC1TqTY/wDMRJ80qtSvIJ6EfRLc6Wg9x8TLj3flT+bu+4kjzsVhn4/mNcc1OpiXA/2g54yOTh4rgxOmY8nfYqzVpyJzHqqNXDDT34KcfJlDuMq3hMVBzicwRB+ytVKiwX03DJcpYl7cvJbY+bplfF9NujXzG60aRLGX3leco8SgzyiYzyKtjizHZkt9Vrh5MWeXjrUr4m07KocVNwqtWsPyvB6G31UYwxp5hFz3SmK06taTmusrlrSRF/8AhVIdq0gdxTXulgA+myJRY0vgdkZTuhFOCqnDGkvIkgASforTcO5xNwG7n3daTuIObXAcJOwM7Lfp1oaL7D9ljYumwMm3NbUZfZLZxGmGw6oweIVy6+S47P4zgATztbcntRl3xvKqPLHt5XS09EFf8Q0mi1QHzWVjOP0CZbzTrAz6qbnicwyXsVhGAQ09o/LdUQ40xyvzi3VUK34gECGzGROc7qjX43VcbEDYx7Knlv1F8futyjScbkQNzb6oMRWptzeHHZv3XnhiHvnne53io1vsKby9KkjT/wD6hNqY5Pr4lKdXJiTdVms1VrC4YuI0G58vHNLUUOjR5jK3qNJrAA0SYMnKTDtdrLOYwBsDvMzezhn3jJXcI6TPXu/MR4fN6JCmPjbf/f5Z5KHQkTMevL5Zlci2xB+vKSembrqMyBnTYxYf/kpk7ziIidfINMjyQBlwIi5Fo2eJ9M0brgDw3zDxCFz73giQTbqPOztEANQmTEXv8w1vqFxQ0C6/Z2vOltuiiZEiM9P55R0+Vp81KeU/TS3Pf/Sie0wRYaegbn3koeeZM2zz0knPM2bsoU4QYEdRNtw0n0eV1pv3Ane5BP8AvHkgJOWUgDx5RlqbvCJhBNv1Df8AUSe6wbmkAl45gJHzR/l5R3Cwd5Ii4lp3Mecfd4QtyvYxn1IH/mV2QSIsBJ9XEd47AQDPiwfdhJA+hUdB70uIA3AA3Mlob3ZvKEuz0vsdCd8+yz1UXCVUyE+mR1VepT6BN5j9+/sg+rvRC6os7hYvaq+klupK09yQ47IgV3NQGd00hA+VpKmwv4zxk4qf1VUZPPmV0pblcqdOuxlb9Z8ykPxVXV7kZCWVXSSKj3nNzvNI5XfqPmrhCXyI0FcU+pTWU0YYmhiuEBrAjARhicyiTYBPY0UwXVimyclYp4PU/ff7HyWhTY1p7Iy3E/mG2eeiVuzitRwerutvAn9ladlbKNoAs0z6G6lODHy3g3JNzynxNz3ShN25ySBNyJ7Lpv4Cykx5GOu+facLbm6EVSBoMiNj8h8NbprnTv5dWW/4SWmGnuzyg8ro7skE0nOkEzB7rfmb3kyAusFjfMnpYn7PGSr4Z175m8yMuZufmmMqW8JF/wDpgmNss0ATD2hnvmOjtO85IHzEXJjLuH07CJ8E2vGlz+tvicr9F0u7QO8G4Jk9nOM/mKCc/qCLQdTprfUyouNwwcA6xsLkjQR+yiYVXauubTPm/M/4mrgZkMgbTrblZI1/VZdqgTboN7FwGtsmrgqxe5zcb9C7M6y4KKoPPeYtc5Wzc4dSOywIi+BkLAmPJlwPMHqkttI0JibgEcwaTJzyeYTHOtfQNEHa9R1hmLJB0EZk2kEZflJN9BZoUDbHuI8YDc95LvVLAsGm9v2azUQM3JpmJNgQ0m/UvNz4ZbICNN5+sZc5NtrN1UcZGW+pz5AI6mXrnLAIvlt/dAnzfmmMNz3jXTnsPJuiA5rNsybi8FxPhIaPJV6oPLAMG+mvZE37880b5AAm8dNWHwAlylTv1Ef/ACOy8tVQVKzr2EgkXyzJjvsEr4gicu/uB/cJ1h3WnazCRfPMhA2lYC+nqWjLTJK4yjdAfPuSyUTxrlbunsON97lA5p3vB11BaI62J9Uf8xyC4JZC6eaM/QbPN/IIHuOw1nPKQP3RMKOUccEJUdUIFw3fXK/2XOZ2cDXfRXxqeURy5yohzeu3WEXwja5v5fl+580+I5Fhk6JzKR9dve4THUhlbcdbEeOauNZdxJGviYEengmNq4oAAnafoTYa3CvUWwQABmfL4gH/AHR+yXVb2XdJ0J/K/YXy7k4EiTbM3/72m+U6ZdVIESeQWAgWvu1+ds87Jjhc57aavbmNM9Oi5F4sLQfEVRrkOh6roIkHuOu9Iz0zN0GjTZvUNnWf/S+/1UDey0awL6/mED09lC60G2U28Mv8uaa0EEZGxFv8em+aABpnYeeXKx1hp3o2gZR0mZtzOb4zJuUpmXg2YnVjhvOidBnxn/UDeM8xYI0W3WiDlHZ6WIDCLeqsU6cznGR83tzHhkqj2ZE92ZGYd5dydTfBBtvns4O7m56I1S2Nmcmb+ebXeAuckEEAjMgGROzdNrsF/RGYiwg+eTRMCd2lRz5Jjf8A3G/f2kaG3W14kAGJMRykZndRVqlLmvMWH5Z0GoUQZBIym4nrEAM0tm4oiZyBIgDexdqchZphRRQZTsgRmQb9S02neX6DVMquvnmXZCBHZZ36usoogIXCRqIDgM8+Z9v9CKoNM7OFomOUMgHaSVFEQxgy7KxdGv6xcf5MlGVSGnOCL6aF1v0mT7lcUQENMTE+mksbceGaVUd2ZEyYN9YD3XGufqoomRLmGHDOARpPysb3QiDbwdxp/wBRxAGugzUUTBLgI/7I2HyD9ipVZ82e+WvOI7hZRRMAq04mNfEZPt170L6ZNzaxtuJb/KiiZBdTMAXmLnp2h4BcNIev7Z9yiiCG+iZ2vPTMZLrWzv8Aazcz+5XVEAQYCRIMSP8AdB66+ATWiQb5+Myyb75KKIBxpcxtck9L3eD/APYZWU5syJydbeWMcen75qKIM5rbyf1GbQbvNhOXzHNLbYTNwwkWsTyEHr+XuXVEg6Wz5uvEyf7UTbPS+SZSv4lx8DDhJ2UUT3okcROu3+V0bdmQfJcc4C51HUZt2H+HNRRGxoxzgIMwAZEHuy3zOeyk5ifzQNYJBz8W+qiiey0MGTBkwQcxJBM+A7emyW8yBnPeJkDTxYoolsad+PTFiTPSI6ZqKKI0e3//2Q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3320" name="Picture 8" descr="http://kindersay.com/files/images/ric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158465"/>
            <a:ext cx="3324225" cy="2651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9395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Rice, noodles, vegetables, fish </a:t>
            </a:r>
            <a:r>
              <a:rPr lang="en-US" sz="3600" dirty="0" smtClean="0"/>
              <a:t>and </a:t>
            </a:r>
            <a:r>
              <a:rPr lang="en-US" sz="3600" b="1" dirty="0" smtClean="0"/>
              <a:t>tofu</a:t>
            </a:r>
            <a:r>
              <a:rPr lang="en-US" sz="3600" dirty="0" smtClean="0"/>
              <a:t> are common foods </a:t>
            </a:r>
            <a:endParaRPr lang="en-US" sz="3600" b="1" dirty="0"/>
          </a:p>
        </p:txBody>
      </p:sp>
      <p:pic>
        <p:nvPicPr>
          <p:cNvPr id="14338" name="Picture 2" descr="http://www.patrongroups.com/gallery2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5029200"/>
            <a:ext cx="193040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http://img.sndimg.com/food/image/upload/w_614,h_461,c_fit/v1/img/recipes/14/17/37/piciT7cf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648200"/>
            <a:ext cx="2638734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http://gaofeng.com.au/wp-content/uploads/mixed-chinese-veg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3360737"/>
            <a:ext cx="1930252" cy="1287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4" name="Picture 8" descr="http://a3145z1.americdn.com/wp-content/uploads/2012/10/healthy-facts-about-fish-featured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343400"/>
            <a:ext cx="2857500" cy="1895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6" name="Picture 10" descr="http://www.vegetarianrecipesmag.com/images/made/images/uploads/recipe-uploads/Fried_Tofu_in_Chinese_Sesame_Soy_Sauce_RESIZED_742_500_84_int_c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0914" y="533400"/>
            <a:ext cx="1978914" cy="133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0177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Beijing- China’s </a:t>
            </a:r>
            <a:r>
              <a:rPr lang="en-US" sz="3600" b="1" dirty="0" smtClean="0"/>
              <a:t>Capital</a:t>
            </a:r>
          </a:p>
          <a:p>
            <a:pPr lvl="1"/>
            <a:r>
              <a:rPr lang="en-US" sz="3400" dirty="0" smtClean="0"/>
              <a:t>Streets are crowded</a:t>
            </a:r>
          </a:p>
          <a:p>
            <a:pPr lvl="1"/>
            <a:r>
              <a:rPr lang="en-US" sz="3400" dirty="0" smtClean="0"/>
              <a:t>Take the subway called the </a:t>
            </a:r>
            <a:r>
              <a:rPr lang="en-US" sz="3400" b="1" dirty="0" smtClean="0"/>
              <a:t>Underground Dragon</a:t>
            </a:r>
            <a:endParaRPr lang="en-US" sz="3400" dirty="0"/>
          </a:p>
        </p:txBody>
      </p:sp>
    </p:spTree>
    <p:extLst>
      <p:ext uri="{BB962C8B-B14F-4D97-AF65-F5344CB8AC3E}">
        <p14:creationId xmlns:p14="http://schemas.microsoft.com/office/powerpoint/2010/main" val="3280177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Northern China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09800"/>
            <a:ext cx="7010400" cy="3048001"/>
          </a:xfrm>
        </p:spPr>
        <p:txBody>
          <a:bodyPr>
            <a:noAutofit/>
          </a:bodyPr>
          <a:lstStyle/>
          <a:p>
            <a:r>
              <a:rPr lang="en-US" sz="4000" dirty="0" smtClean="0"/>
              <a:t>Northern China- </a:t>
            </a:r>
            <a:r>
              <a:rPr lang="en-US" sz="4000" b="1" dirty="0" smtClean="0"/>
              <a:t>Gobi desert</a:t>
            </a:r>
          </a:p>
          <a:p>
            <a:pPr lvl="1"/>
            <a:r>
              <a:rPr lang="en-US" sz="4000" dirty="0" smtClean="0"/>
              <a:t>Largest </a:t>
            </a:r>
            <a:r>
              <a:rPr lang="en-US" sz="4000" b="1" dirty="0" smtClean="0"/>
              <a:t>desert</a:t>
            </a:r>
            <a:r>
              <a:rPr lang="en-US" sz="4000" dirty="0" smtClean="0"/>
              <a:t> in Asia</a:t>
            </a:r>
          </a:p>
          <a:p>
            <a:pPr lvl="1"/>
            <a:r>
              <a:rPr lang="en-US" sz="4000" dirty="0" smtClean="0"/>
              <a:t>Means “</a:t>
            </a:r>
            <a:r>
              <a:rPr lang="en-US" sz="4000" b="1" dirty="0" smtClean="0"/>
              <a:t>very large and dry</a:t>
            </a:r>
            <a:r>
              <a:rPr lang="en-US" sz="4000" dirty="0" smtClean="0"/>
              <a:t>”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00425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3600" dirty="0"/>
          </a:p>
        </p:txBody>
      </p:sp>
      <p:pic>
        <p:nvPicPr>
          <p:cNvPr id="15362" name="Picture 2" descr="http://global.ctbuh.org/img/skylines/745-Beij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905000"/>
            <a:ext cx="7750969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0177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3600" dirty="0"/>
          </a:p>
        </p:txBody>
      </p:sp>
      <p:pic>
        <p:nvPicPr>
          <p:cNvPr id="16386" name="Picture 2" descr="http://www.houseandhotel.com/wp-content/uploads/2013/08/beij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990600"/>
            <a:ext cx="6927272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017700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7410" name="Picture 2" descr="http://www.unhypedchina.com/wp-content/uploads/2014/10/To-Subway-720x3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52401"/>
            <a:ext cx="6324600" cy="2986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data:image/jpeg;base64,/9j/4AAQSkZJRgABAQAAAQABAAD/2wCEAAkGBxMSEhUTExMVFhUXFxUXFxgXFxcXGBUVGBcWFxUVFxUYHiggGB0lHRUVITEhJSkrLi4uFx8zODMtNygtLisBCgoKDg0OGhAQGi0lICUuLS0tLS0tLS0tKy0tLS0tLS0tLS0tLS0tLS0tLy0tLS0tLS0tLS0tLS0tLS0tLS0tLf/AABEIAMIBAwMBIgACEQEDEQH/xAAcAAABBQEBAQAAAAAAAAAAAAAEAAIDBQYBBwj/xABEEAABAwIDAwgHBQYGAgMAAAABAAIRAwQSITEFQVEGEyJhcYGRsQcyUqHB0fAUQmKS4SNygqLC0hUzY6Oy8VNzFyRD/8QAGgEAAwEBAQEAAAAAAAAAAAAAAAECAwQGBf/EAC0RAAICAQMCBQIGAwAAAAAAAAABAhEhAxIxBEETMlFhcSKhM4GRscHwI9Hh/9oADAMBAAIRAxEAPwBjWqQBZ635U0nENAcCTGYV/TqTmkZ0StCeAmNcpAU7EPAT2hNapWoAcwKdgUbFOwJiJGNRNNqjptRLGqhHHZBCU7c1nhm7Vx4Dh3qS6qbhvyjidwWm5O7KwiTrqes8Fa9WKrwWOyLMMaMogZKxSSWUnbs3SpCSSUVSpuGv19d6QyRNNRV15ekktpkTvPAZ5jrQF/thtMROJ3D4ngm0krkZT1Yxyy5r3QaJJgLL7V2uXdFsge8/XBBPu31TicYHE6DqaN56gha9U/dlvWfWP9o7PFc8tRy4wvuzl/y9RiOIkVchvrZn2R/Ud3Zr2IC5uJEuIDR3NaPh2qn27ymo28tB5yp7LTkD+J2g7NVgdr7brXB6bujuY3Jo7t56ytNOCSwdGnow01SNTtjlixktoAPd7Z9Qdm93ksZe3tSq7FUeXHr3dQGg7kOF1apUajVwhOJTCmA0lRuCkKaQpAiShOSSA5C5CcD9b0sKAOQkpMKSANSOSLxpVH5T81p7Gm9rQHEEjeJU4TwpsQ5rlMxyiapWoETMcpmOUDVMxMCdhHBEUwh6YRVJqpCCqQUlR0BcpNUfNmrUDBpvPAb/AJKkiWFbAsjUfjIymG/Fy3NKmGgAIXZlmKbRlBjwHBGIk+yNIRoSSSjqVYUFnQ8Hf/1Oqrr2sTiHqtGp9oZzn3BNt3BgdMlwJk+0NWx3buIWa2htPnAZMNmI49nE+SL2mWtNRe2ORbS2wB0aQ6pAzPYqyhRk9LMnd8+Pd4oK5u2saXEhjRq5xA8T8B71lr70hGlibaNBcRHOvE4etjDv63eBXPNTlnl/ZEaXTpvdq/objbO0aNowPuKgbI6LdXu6mMG73DfC8y5Rct6txLKQNGl1H9o4ficNOweJWavbypWe6pVe573aucS5x7zu6tyhCvT0azJ2zqlO8LCEkQlK5C3MxSuFOAXEAchIpLhCQHCmkp2BPa1IAaE4MUmFOaxAETW5LhCnDMj2prmoAihJSEJIA9Cbtqh/5WeKlbteh/5WfmCB/wACtj/+fvd810cnrb2D+Z3zU4EXVGs1wlpkHeEQ0hV9lZsptwtkDrM+aNYBxQMbc3T2RhpOf1gjLuKOs62NsljmHg6PdBUdNo4oim0IEFUwi6IQdNqNohWhMlr1MIWj5NbKwjG8ZnM9u4dgVRsKwNariPqt8/08+xbdrYEBW3tQRV5OpJKC4rQsy26HVqwCqLm6zQu1NqNpiXGPM9g3rBcouVrWg4nYQdGDNzu36hXhGbbkavafKAN6LOk7j90fNeebd5W06ZIB5yppAPRb1EjLuHuWU2zykq15aDgZ7LTmf3nb+zRUgapab5KSSC9p7Vq3DpqOng0ZNb2D46oFH2mznP6grWhsVo3JOSRaRnWtJ0ClZZvO5almzmjgpRatCnxA2mXbs567/hr+paYhg1c0d4XMdP2m+IS3sKMw7Z71GbF/BavC07wmGiEbhUZN1u4bimELWOtgoaliDuCe4KMxCexW1bZfBCPtS3d4J2IDDCnspSU9kg6eJTgczn4D4lAiFw4daYSpThg6k5poBOgyTGNxdvguLvNOSQBrg6640PB/zUjX3X+h/OozVMZGDxiUMatUa1mD+Af3KRIsmVLnLKjGUwXzCtKb+Ko6dw7L9tT/ACj+5G2dySYLmuPVl8ShZGXVFwR9FqqaLi7KY6xHxlWls6Bx+upUIOpU0XSpF7m02es73DeUKx4AJOgWu5I7Mws5546b9J+63cFcfUVWXGzbJtFgaOGfWiSV1A7V2gyiwue4AcevgBvKnll8Imuq+ELGcoOVbKQMEEjUk9Fvad/Ysryw9IgM06feAcz+84adgXml/fVa5lx7AMgOwKkQ8l9t/li+o44DJ9s/0t3fWSyrnOe4kySdScyUbb7OLldW+yQFLaQzPUbElWdts3TJXlK0aP0yUhojKANcvLXvUuQwSlRDYy0U/J6xrX9Y0qLmsABcSYyYCBOepzGQSqtyPYVF6PtmVbi5bTpVjRdhc4PEnQZiARqufVuvp5OzpXBN7wDbdhXoV6lBzyXUzBwuMHIEERG4hU1QO3/PzXs1b0WPe4vfdBznGS4sMknUk4kPU9Ejt1dne1yUXqJZiVq+FJ3FnjbgUgF6Bys9HFazoOrmpTexpaCG4sXSMAwRGpG9YNzYW0ZWcso0RYVxPKarIFjduJ8SuOuqjdHu/MV2Eyo1AEzNr1BqZ7QD5QpmbYB9Zvh8j80+tyYu206VQ0H4KxaKREO5wubiaGtaSZIExChZb1g19PmXHDGLoHEwuMDFlLc8hO9Z+JBq4tP8zSGnbqTr8gum6nUyGR4H4LtO0aHuETHHNRbe2yK4oYaLaTqbMJc2emQcj1QpLi5hxPtNpn8zA74pxbayLqIRjKoO16jBTGE5CVE1gjL61XftYzy1UQqngrMBjgkuElcTKLqz2o1rpDQ7UQ5hcPDipWw4/MKbZ2yWseHEzDngtLWxAy1RG3bZ9OsMDMTHlpYZ9rPCezMdybhgW7sT7NbiFINZUeS2oejbPcHBrw1xacQDgCQCRoSBvS2HV/8AtuphlRzgXzTZQJqDCSHAsnoxv4I7ZV1dW/NN+0FuFj+bYXBwDKhDj0f4YHYQhWUq7KtWtTuKjH1XOc8sIaHElxO7SXHxXNoQlDVbnx/34LlK1g0lQNYWc5Ru2Bzw0E0XNLnEEhrcs3QCY4Ap1pYioxr2uJBzBjM59YmVXbOuLzEHi9r4m5iXgj8rgR4havZNo4hrA4veSc3alziXOc4jrJJXY3F8EUx2wdhc9Ugk82yC78R1DB5nu4rU2e0w2o6k4gBsx1Bry3X93Aum8oWlItc4NDPWLspJAcXHt/RePcq+WXO1nm0Lpc49KMoLaYOHfMsJ70N9h3XB6Dyn5eUbY5EOImBOp7vrs1XkHKPlZcXjyS4gZ5DhwEaDqHfKEbsurUdiqE56zqjre1YwiIIB6R4RqotIK9Sqs9kvfnGXh9dyvLbYeEZgn3fqrCxuKYeHOpl7RDsJxND2zpi4ZHPNT7CpC8q1H0W83SpANNOpUJxOMgPDmiTuMZbo3qJ6kYx3SZcYSk6SAabAMgAE7AinUhTq1GOJJYcII0LhBmCNOoqJ9STJ6vcIHkpUrE1RykGTDqtNh/Fiz7MLSn16WGMwQcwRPkYI7ws5U/zXOzzcZgwYAyEjPgrbZdPExxE5QcyTvI3md3vTbSES1mxIQHIPlAyzu2VnhxaA4ENiek0gRJA1hWFcrKWlo1wBJMyRl1EqZI0jKj3Wl6UbI/drD+Fn96k/+S7L/V/K3+5eFsoDiU2q2N5WO7UvzfY0+j0PVuXPL60ubOrQYKuN+DDLWgS17XZnFwBXjz3SpMAdvKGBWsU7tkSa4QiuJy4FqQIBIhPaE51PI9iBHoF/yntauy7G3FdzK9GpQxkNqA02NDqb3hwbBhrpgGSpqfKa1F3dv58c1UaHdFlSKpDbpopwWg4hz1Ey4RLCVn9jcjOefSaagHO4cMg4ekMQkjsWsuPRZUbTqEuZ0WlwIORiZERrAXG+khJVbLWtjB5ttS7bUtbRkjnKQqscA2IZiDqZMCDOJ2euRlX2xeSVW8pU6tNsjBhJkASxxEcdMKpa2wntOo1XtfoaysXM9ms+e8N+ELohFRVRfd/fJnKW5mIoejKuTGFvi/zwwj6fotq74/LPmQvZEldP1Fs9zyUeip/tDwb/AHJL1pJOg8NHzraGXQXCSSY3nPhKdtC6a24xSGgNpgmcIxCmGzmexZO42o03AqtEYcoz8d67tjaJdUdUbH3RO8jCMuz5K2wUfU311tKnQAquJLxSgNDsJLA4kgEGPvHXiqO025TNNoe7m3EDIgkOEuOIRJ3t1jRZiwaazX4swwTExHHDuVa6oASWg5aA+SmnmyqPV+TlyypSdVeWsIo1iW4nHC4Fppn1dMIedTpuV7sflbQpUQ9uIXFRpwMeMOECQOkJHScAezLivKtr2+G4NGmcTWnone5rmhwnd6pC5sxxBMvaBOhnKDpwUwj4dmkYeI0karb20/tVQvu67QSY5pgcGs1DcU6kTrrCrRdMaW800tBByIg7o0OeU5qG1rMeXNdk9ziS7Udw3lVNd/NVpzyyHWjl8jek4x3NOvUvLas4gOOIgEycwDLxAB35cetENAFoZEl1WsJ1P3G+CpaW2HuIYYwmBAERnOkngrh1f9jh4VKrvzV8P9CynutfP8FRUaden8osaslwLZw4BGZ0l3X1I/0cX7Lf7RVeQ1vOFhcTAEhsSd2cKp2fXLnP/hHn803Y1vzlC6pE4Wmq9xMb2GiRn2Fy5+o/Bya9NHdq7S22rWxXFYwDNR+czOZAPgAgS6EyhUILQGgjISTnGXVnqjK1ILqgqikck/MzKXh9Y56uOX8HzVlsInmxrmqTaTxBg5SfNnyVzyczpN/eP/JU0IPrLNbPP/N3mVqLthBIO6QstZETE543ZdWNwSlwLsT0xkhrw5IulohNouAAkwso+YvsCUjn3j4qH7x7/MrtSWkZ7xoufePaf6StkhDwEg3NT0qUq22faAGT7JIlUBX0LQ70c20GE949yju6+fYovtpAySEeh7DqhtHZ9U5Na+iSZicLXDzA8l65eiabx+B3kV887GIey3bUxFktaQDnhFYYg3PWJXvuzb9txbMrAECpTmDEjLMGOuURJj3PENrsh7u1bn0P1ejcs/Ex/i2PgsHtF3SMrVeiW4i6qt9qkD+Vxz/mHis48mcOx6ukkktjcSSSSAPjDPNF3LgGNEHFAzOnYn0HMY+SHEA5CM1JtPpjGJGWkcExHbKo1tM4HuFQ6jDkRwkqudqpadTLgA2Mt5mZPiog0koAuLq7FZtOpk1zKdOk78ZpjA1/bgDAf3Uyi2QTuQ1O0cGhxGRMT1wY8iu2Vq+pVZTbIL/KCSfAFPUW400dTY85RY2lxTacmunrIjyUO16gc5sR3GfeoatPCSIzEjq4b0ZtANFMgEnKnhIwloMdOd4kkrJQp7jrl1TlpPRr3A7WkXO6PrAYh1kbltLWyLrVmMFriXuIdOQ54v0OmR17Fm9gN5uvQc7RxDs8h6xBB6sh4r0PlFtqk6qyCIw6tGWu8jXt6ktTzR/vY5YtKEn8fuVOyLMy/Oek0CNIgHv1VE/aVOjTIqG4h1asSKNVlMHKmOkHMdiW2okFoLCJOhGknIHLVB8k2/snzE89V8wPgsepqEFas16W5zdOv6gW2tRDXDEBkQCQSBkRJAEmBr7kVUOStGsBPeULd28AroXByyeTzi5YMTsMRifpp6w0Wn2FRApiMpwk9pYwn3qh2hSazIAAZ9W8LQ8nx+yb1mdZQIO2k3R3Hz3rE2jCKpO7E4fzuPxW9um9FzeBy8isBUrhjzM/5j93B36pPgOxPTroDab5LT9Tl+qi+1jr8FHcVgYg71KjTKsWPzTwRiy4+bf0QuOTqp6LdI4t/qVgW9s8AZlFHaUQKbC50ZE5x2AKvp0VdbNoAAdEmZJA+9nEEjcACe9RKW3JcIbnRWGk9xl8g9Yj3KVtuArW4Z0TkRAkAyYEjQ8CDpxQTzqOpTvchzhtdBmy6BfQDQYIqVmg8D0SD3FwXuPJNj20nUagzp80381Ci5/b03VF4nyf/wAqp+GqT3FlN39K31l6TKFCkwPpVn1MFPG7oS57WBjnEzxaqi8sw4Z57twgVRlO7sWi9GFbDfUvxMqN9zT8Fjr3a4e8nDqSdVf8hbsC9tiN1SPzNc34o7kcHvqSSS1NhJJJIA+UG2obUgAno6xvnijKtAEQZzG7JWTbeSiRZz/0gz3WU1G0p4cMCBxj5ICxs2ufVAjCAYO7PTyK11Ox6k6jsRoLiMUv9Y5aeCaYbkZ3ZuzhVojE9waXThAGoyBkjrKtKtAMwGmS0CRLRn0iwDeOz+JXNnsxlMYW6a+OuQ0Q19QOJoaAAQXEYQZIa5wOmssbn1Ik7Hpy+rBTbS2aadXCWNM0jUBInp55OI10VQyo402VAynhe4BwwnIgnM59RXqe19mUq5a4taZpsxDdOc6JlDZzKbQGtAA3Qs5Umbx1ptXZg9rWr6bmFwBpOPrATHVKM2Ts9r2jG2MLIbBMw4kkxxyHvW6rUmvbgc0FpkEHQjgspj+zVi0AmmA1snOM3YQT4+CaXsTObn5nZGGVrcAtMtGek59YR/JJxNsH7y+oT1y8+CtaFVrsJHFVvJQzaD9+of8AceufqY/QX0a2zbLOgZzUlwJCz9GvUo/2u07v0RrdrNqAtMscQQCM8zkIP6LdTRyOavJiuUdM4yBuz/3HfJX/ACfZFBnYEHb7O+0MBbUD3NkEOOFx6RMzB8u9XOyrciiJBBGIQfwuI3dipl2FXTpcSOK832wzpu/9lT+g/FemXGbieyfcCvONuNIrPacumXdzmsg/y+5IqOSrFIJc0FK0tG8JVagjVKzbw8WNFIRojRTAFIgakT3OaP6kDTqgmEXSqy1oA9TMntcwj/ihkUW1Kir7ZFqcOpESRG45A5bxogLeg45gb1aWTI1xeBAE9iyeSraeCCuSZ1cd5OWU6ADQSh76gI0zPuyRb7Z+LIEDPvHeoqlvVnIAgxvGXFYuTUqRWxSzJguxfVrtE60z4tLT5BUNZ5+u/wCa0H2Ku1znU8HSaAQ4+zJaQQNRJy3ys79nfzmBxaCcQBnIEQc8l0xzkxaojxK35O18Fei7hUpnweEOzZQ31qfn8QrTZVpRY9r3VWnCQQADqNN5TbRnJqj6Qa6QDxzXUHsWuKlvReDIdTYf5QjFojRCSSSQB4M2lmiwzJOZSzRLWCEMggZTKnYxSsC5UQmJjqdJBXgi4pdjh7nKzoOPA+75qr2+7DUpO/ePgAUMNOTU0zQUaRfnIz4kBG07TjH1oUDsN5eXM3jPWMj+vmtEaEDQIrcjSacJtFP9lM6aKro2bX3FyxzQWkMkHhmtHcDf3H4FUNsYua3Y33AfNTYUUF5ZPsniZdRJyd7J9l3wO9V+x6Nyyk2m3CAC4nLFMuc7IzwIW+qBj2lrgHAiCDvWRuqTrN291AnonfTPA9X0N4ETW9UaabUHZaOtmvaA4T5jsKqrjY5Y4OaZAIJnIgT71Y2V0HNEart+SWOwxiwmJ0mMpVOKZzyimzCbLtnsBxNIzOe6Z4hX9ttUslpaHNDndR9Y70bsKgW04eQ4kunLImSDl3Ib/CC9pex2ZLzB/eOhUuLWUZOLWYjbnbVLpZOGW8DiOBVNtKva1oxtLiNDBB8ZBU+0tlVhJ5t2g0E7hwVOLKp7D/ylZ7pdx6epLhneZtBpSd3k/wBy451uNKDe+E82FU/cPuCX+GVPZ94StnUnJlS94no0gIcHdwB6OQ61dsv4ouhrRDeHUuDY7zrh8f0TzswhrhjbochnuQ52beDqVdFoNpmNy5T2i+dVFQsMh0tw3dSmZZtG8+5TTMXGR24u3R6xQ7ax9o+KKdTp8fek2izc1FC2srqr51O5UdS2AcdTvG/61WkuqwY5jGsBc8wB4fEhP2/s+8tqYqvpNa0mN5g6weCakoum+TWPS6k1cTONpu3A+BRVvQqew7wUVfaFcAZtz4Nz95Ubb+43vIB/C3zIyWu2zkeiejbK5fVrSlRouaCG09DE+s4fBaTZ/pPougPYW9e74rxStemo1peZcMTJ4wcU/wA/uUTa5G9WlSCmuGfRTeXNoR6/vb811fPIu3cUkwuR6SWroCkq0S0w4EHgQQfApAAKmUuB9MZd4CaYBTmuUeKSYU07DsG0COKquVjBDSDoH+9isCyWkZidCDp7lS3GygzMGcZDT3nXXqVPgEai3tGvAex7mPw+syDqN4IIKyfJra9wb2lTdWqupEHouqPcCcDyNTnEDVbXY1RxFJzzIDG9HC1o0EgwAT2mViuTlt+3tz/qedJwQ3VUbadybvsmby7qxoCScgBqfriqKu7m7mpjEFwbmC0icLDGKYnTerq8ojQie3NVLrZjCIa0CcxhH5tNR81Oo1B2+5nG5KielUa5oc3MFLmmvY5rgHNMggjIhFNpiB9fWqZSjPTVEuAjyYu7tH2j5EmkT0Tvb+F3zRlC+DiOtaWvTa5pa4Ag5EHeFhts7OfbOOEk03ZNdn0TwPX171RDLWyqZd7v+RRNowNaGsADRoBoB1LL2W0S2GuEHdnIcOLHHXsOfer+xu5aOtDQFw5wjPh8Fgtu7Qqm4dRpEMDRiLoknx7luWkEdywHKGKV64uMNfTyJ0nLKe73oawODyBtNd04q7u4R5LrLRxdBrPdlM4+zd3oKtfAiOcGXW4zuE+ACfR2noCXPgENhvEgmTqdAspJ0dUJZNn6OuTNK7rubVc7AxgdE5uJMATuGqK9JvJijZmk+gXNDg6QSTBEZgncZ3rMcmeUde1rCpSYfVwuDmkhwmepE8qdu3N+4Go0NAyAyDWjUwJJ3DwC5GpXVHoYauVLevD204+9enzmyS3rdBv7rfIKO6q9B0ey7xgoe2yY0cAB4ZLly44TEdZOgG8reKPgajV4G/aHktMQDm6dRlLWj49vgWapWfbbZguLjGCQ5zjOIkTqrKhUJbmZMuHgSFbjRhY26vuZrUK0TzdVro4wQ6P5VrfSBy3truhhpgycJJJIiM4wzEzvWQugCM4jrQv7Iez3QsZaKnJS9Du0Or8KnVtXXtf7gVe8Dg2CZAzgE8FCKrjuee6PNHvuaY3hRG/pjf8AHyldKwcM3bsZ9nIpAu1L3HxDf7SoMKmur1r2w0znOhHHj2oXGmZj80kznEkxHslzcOe/E4kkxmcynXLYiCDkFAHBSPdkm1kE8UMmAmWbpBPElQ3TiGlPsWHCM0xBVxUcGktGIjQKmNaqXDHOHE0gYSAMxGZAnUq7CG2i4CnqJxM8/kChgjSWtemxkNZUc8wJc4BrIMEjIHsAndmFmuTVvNa3G/G3yPzV/YDE0luZbMgazmdNSqvk02Lmj/7G+amXMTt6aNx1H7Gk2jRLTBVRciBJ0+C1/KG2EBw7D8FnKjBGm9PUipxaZxxbixlkSRh9mT2gx5LrWAzLoQ7AWnLVuY6xw+upF27MbzEZgkbt0wFzaU3tcZcrn/ZrKP1WuGRGBvkKC6pNe0tcMTTkQRuRVQKGc10oyZ5xtnYzqB3uouPRJ1adzSeOsFTWN5oFuqtFr2lrgCDIIMZhYDb2zzanFP7InJx3fhd896YjUW1cYR2DyQ+17JlVoxtDo0kSqPZW16bwA2o0mNJz8FlNv31Tn6g5x2HFkMRgZDQHIIY0smlfbUmbmN8AoX3dEffZ3EHyWIqVOv3/ACUZeFnsNUzZVdr0R9+ewFB1dv0xoHHwWXNUJrqqXhovxGaIcoABAZx39fYhrnbjnCIA+pVIahXMSpRSIcrLF+06hMznlwzgyJ7JUbto1PaPifggQnYTwKoVkzrhx1JKZiTWp2Y1EfJAjgcnhpTQnByAJqQI4Jz35ZqHEml3akIKFTrSUEpIA9qYQE8vUTKQXcOatmSBrx2nWp7V6gum5qbZ4CVFD76m57C0GJjMZZTmJVQzZLwR0S4dZHbGZ0laUBPYDOiKCy4tNpVWUsDQ3JkAkAZRpDZ3aZqi5P1IuKB/1GDxcB8Vb0j8lmdn3H7alGor0x2RUCUvMmdvSTWzUXseubTp4qbh3rJVmQO9a+o5zmZN1HHisxe0S0mRG/zVpYOKXJV1mHUbvLePrgE60IDhvGo+IUjlABBjvH12+4ri6leG1qL4fwb6L3fT+gftNjcZLRkYIz4gSPGUA+mOARYOJuKDwPUfqUwjqXTFYRlLlgYCivLVlRhY9oc0gggiQQiXN+vrvXcKZJ4nyy5JutHY2S6iTkdSw+y74FZjEvo27s2VGFj24muEEHQheNcs+STrRxfTl1EnvYfZd1cCgpMzGNcxJqUIKOlJcXUAdAUwpCJJMdn6qFqObHNFACtQN0kbtJ9ymrEtzdIHx4IS1qxHVKnurnG0NnLXrJ3JUA1lYHNsgwc9FFeTIkkmN/aVxrMMzwPao6tXER2R5/NADZXQVwFdTAdKa4ppXCUASSkmSkgD3M71HR1KSStmKILhTbM0P1xSSSH2LIKSkfh8EkkxBm8drvNUGyWCSYE43ZxnqUklcORS4PSeSryabpJMHKToI3cFBt71h2FcSRLzst+Uo3/JR1dW9vwKSS5+p/Cl8F6XmQRYa1O7yCcEklHT/hR+B6vnYO46ppSSWxmO/TyVVtZgdTeCARhdkcxpwSSSZSPAaw6R7So0kkFCXUkkAJOxGIkxwSSQA8aJgKSSAO1dSuFJJAHAuhdSQAkxySSAOpJJIA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data:image/jpeg;base64,/9j/4AAQSkZJRgABAQAAAQABAAD/2wCEAAkGBxMSEhUTExMVFhUXFxUXFxgXFxcXGBUVGBcWFxUVFxUYHiggGB0lHRUVITEhJSkrLi4uFx8zODMtNygtLisBCgoKDg0OGhAQGi0lICUuLS0tLS0tLS0tKy0tLS0tLS0tLS0tLS0tLS0tLy0tLS0tLS0tLS0tLS0tLS0tLS0tLf/AABEIAMIBAwMBIgACEQEDEQH/xAAcAAABBQEBAQAAAAAAAAAAAAAEAAIDBQYBBwj/xABEEAABAwIDAwgHBQYGAgMAAAABAAIRAwQSITEFQVEGEyJhcYGRsQcyUqHB0fAUQmKS4SNygqLC0hUzY6Oy8VNzFyRD/8QAGgEAAwEBAQEAAAAAAAAAAAAAAAECAwQGBf/EAC0RAAICAQMCBQIGAwAAAAAAAAABAhEhAxIxBEETMlFhcSKhM4GRscHwI9Hh/9oADAMBAAIRAxEAPwBjWqQBZ635U0nENAcCTGYV/TqTmkZ0StCeAmNcpAU7EPAT2hNapWoAcwKdgUbFOwJiJGNRNNqjptRLGqhHHZBCU7c1nhm7Vx4Dh3qS6qbhvyjidwWm5O7KwiTrqes8Fa9WKrwWOyLMMaMogZKxSSWUnbs3SpCSSUVSpuGv19d6QyRNNRV15ekktpkTvPAZ5jrQF/thtMROJ3D4ngm0krkZT1Yxyy5r3QaJJgLL7V2uXdFsge8/XBBPu31TicYHE6DqaN56gha9U/dlvWfWP9o7PFc8tRy4wvuzl/y9RiOIkVchvrZn2R/Ud3Zr2IC5uJEuIDR3NaPh2qn27ymo28tB5yp7LTkD+J2g7NVgdr7brXB6bujuY3Jo7t56ytNOCSwdGnow01SNTtjlixktoAPd7Z9Qdm93ksZe3tSq7FUeXHr3dQGg7kOF1apUajVwhOJTCmA0lRuCkKaQpAiShOSSA5C5CcD9b0sKAOQkpMKSANSOSLxpVH5T81p7Gm9rQHEEjeJU4TwpsQ5rlMxyiapWoETMcpmOUDVMxMCdhHBEUwh6YRVJqpCCqQUlR0BcpNUfNmrUDBpvPAb/AJKkiWFbAsjUfjIymG/Fy3NKmGgAIXZlmKbRlBjwHBGIk+yNIRoSSSjqVYUFnQ8Hf/1Oqrr2sTiHqtGp9oZzn3BNt3BgdMlwJk+0NWx3buIWa2htPnAZMNmI49nE+SL2mWtNRe2ORbS2wB0aQ6pAzPYqyhRk9LMnd8+Pd4oK5u2saXEhjRq5xA8T8B71lr70hGlibaNBcRHOvE4etjDv63eBXPNTlnl/ZEaXTpvdq/objbO0aNowPuKgbI6LdXu6mMG73DfC8y5Rct6txLKQNGl1H9o4ficNOweJWavbypWe6pVe573aucS5x7zu6tyhCvT0azJ2zqlO8LCEkQlK5C3MxSuFOAXEAchIpLhCQHCmkp2BPa1IAaE4MUmFOaxAETW5LhCnDMj2prmoAihJSEJIA9Cbtqh/5WeKlbteh/5WfmCB/wACtj/+fvd810cnrb2D+Z3zU4EXVGs1wlpkHeEQ0hV9lZsptwtkDrM+aNYBxQMbc3T2RhpOf1gjLuKOs62NsljmHg6PdBUdNo4oim0IEFUwi6IQdNqNohWhMlr1MIWj5NbKwjG8ZnM9u4dgVRsKwNariPqt8/08+xbdrYEBW3tQRV5OpJKC4rQsy26HVqwCqLm6zQu1NqNpiXGPM9g3rBcouVrWg4nYQdGDNzu36hXhGbbkavafKAN6LOk7j90fNeebd5W06ZIB5yppAPRb1EjLuHuWU2zykq15aDgZ7LTmf3nb+zRUgapab5KSSC9p7Vq3DpqOng0ZNb2D46oFH2mznP6grWhsVo3JOSRaRnWtJ0ClZZvO5almzmjgpRatCnxA2mXbs567/hr+paYhg1c0d4XMdP2m+IS3sKMw7Z71GbF/BavC07wmGiEbhUZN1u4bimELWOtgoaliDuCe4KMxCexW1bZfBCPtS3d4J2IDDCnspSU9kg6eJTgczn4D4lAiFw4daYSpThg6k5poBOgyTGNxdvguLvNOSQBrg6640PB/zUjX3X+h/OozVMZGDxiUMatUa1mD+Af3KRIsmVLnLKjGUwXzCtKb+Ko6dw7L9tT/ACj+5G2dySYLmuPVl8ShZGXVFwR9FqqaLi7KY6xHxlWls6Bx+upUIOpU0XSpF7m02es73DeUKx4AJOgWu5I7Mws5546b9J+63cFcfUVWXGzbJtFgaOGfWiSV1A7V2gyiwue4AcevgBvKnll8Imuq+ELGcoOVbKQMEEjUk9Fvad/Ysryw9IgM06feAcz+84adgXml/fVa5lx7AMgOwKkQ8l9t/li+o44DJ9s/0t3fWSyrnOe4kySdScyUbb7OLldW+yQFLaQzPUbElWdts3TJXlK0aP0yUhojKANcvLXvUuQwSlRDYy0U/J6xrX9Y0qLmsABcSYyYCBOepzGQSqtyPYVF6PtmVbi5bTpVjRdhc4PEnQZiARqufVuvp5OzpXBN7wDbdhXoV6lBzyXUzBwuMHIEERG4hU1QO3/PzXs1b0WPe4vfdBznGS4sMknUk4kPU9Ejt1dne1yUXqJZiVq+FJ3FnjbgUgF6Bys9HFazoOrmpTexpaCG4sXSMAwRGpG9YNzYW0ZWcso0RYVxPKarIFjduJ8SuOuqjdHu/MV2Eyo1AEzNr1BqZ7QD5QpmbYB9Zvh8j80+tyYu206VQ0H4KxaKREO5wubiaGtaSZIExChZb1g19PmXHDGLoHEwuMDFlLc8hO9Z+JBq4tP8zSGnbqTr8gum6nUyGR4H4LtO0aHuETHHNRbe2yK4oYaLaTqbMJc2emQcj1QpLi5hxPtNpn8zA74pxbayLqIRjKoO16jBTGE5CVE1gjL61XftYzy1UQqngrMBjgkuElcTKLqz2o1rpDQ7UQ5hcPDipWw4/MKbZ2yWseHEzDngtLWxAy1RG3bZ9OsMDMTHlpYZ9rPCezMdybhgW7sT7NbiFINZUeS2oejbPcHBrw1xacQDgCQCRoSBvS2HV/8AtuphlRzgXzTZQJqDCSHAsnoxv4I7ZV1dW/NN+0FuFj+bYXBwDKhDj0f4YHYQhWUq7KtWtTuKjH1XOc8sIaHElxO7SXHxXNoQlDVbnx/34LlK1g0lQNYWc5Ru2Bzw0E0XNLnEEhrcs3QCY4Ap1pYioxr2uJBzBjM59YmVXbOuLzEHi9r4m5iXgj8rgR4havZNo4hrA4veSc3alziXOc4jrJJXY3F8EUx2wdhc9Ugk82yC78R1DB5nu4rU2e0w2o6k4gBsx1Bry3X93Aum8oWlItc4NDPWLspJAcXHt/RePcq+WXO1nm0Lpc49KMoLaYOHfMsJ70N9h3XB6Dyn5eUbY5EOImBOp7vrs1XkHKPlZcXjyS4gZ5DhwEaDqHfKEbsurUdiqE56zqjre1YwiIIB6R4RqotIK9Sqs9kvfnGXh9dyvLbYeEZgn3fqrCxuKYeHOpl7RDsJxND2zpi4ZHPNT7CpC8q1H0W83SpANNOpUJxOMgPDmiTuMZbo3qJ6kYx3SZcYSk6SAabAMgAE7AinUhTq1GOJJYcII0LhBmCNOoqJ9STJ6vcIHkpUrE1RykGTDqtNh/Fiz7MLSn16WGMwQcwRPkYI7ws5U/zXOzzcZgwYAyEjPgrbZdPExxE5QcyTvI3md3vTbSES1mxIQHIPlAyzu2VnhxaA4ENiek0gRJA1hWFcrKWlo1wBJMyRl1EqZI0jKj3Wl6UbI/drD+Fn96k/+S7L/V/K3+5eFsoDiU2q2N5WO7UvzfY0+j0PVuXPL60ubOrQYKuN+DDLWgS17XZnFwBXjz3SpMAdvKGBWsU7tkSa4QiuJy4FqQIBIhPaE51PI9iBHoF/yntauy7G3FdzK9GpQxkNqA02NDqb3hwbBhrpgGSpqfKa1F3dv58c1UaHdFlSKpDbpopwWg4hz1Ey4RLCVn9jcjOefSaagHO4cMg4ekMQkjsWsuPRZUbTqEuZ0WlwIORiZERrAXG+khJVbLWtjB5ttS7bUtbRkjnKQqscA2IZiDqZMCDOJ2euRlX2xeSVW8pU6tNsjBhJkASxxEcdMKpa2wntOo1XtfoaysXM9ms+e8N+ELohFRVRfd/fJnKW5mIoejKuTGFvi/zwwj6fotq74/LPmQvZEldP1Fs9zyUeip/tDwb/AHJL1pJOg8NHzraGXQXCSSY3nPhKdtC6a24xSGgNpgmcIxCmGzmexZO42o03AqtEYcoz8d67tjaJdUdUbH3RO8jCMuz5K2wUfU311tKnQAquJLxSgNDsJLA4kgEGPvHXiqO025TNNoe7m3EDIgkOEuOIRJ3t1jRZiwaazX4swwTExHHDuVa6oASWg5aA+SmnmyqPV+TlyypSdVeWsIo1iW4nHC4Fppn1dMIedTpuV7sflbQpUQ9uIXFRpwMeMOECQOkJHScAezLivKtr2+G4NGmcTWnone5rmhwnd6pC5sxxBMvaBOhnKDpwUwj4dmkYeI0karb20/tVQvu67QSY5pgcGs1DcU6kTrrCrRdMaW800tBByIg7o0OeU5qG1rMeXNdk9ziS7Udw3lVNd/NVpzyyHWjl8jek4x3NOvUvLas4gOOIgEycwDLxAB35cetENAFoZEl1WsJ1P3G+CpaW2HuIYYwmBAERnOkngrh1f9jh4VKrvzV8P9CynutfP8FRUaden8osaslwLZw4BGZ0l3X1I/0cX7Lf7RVeQ1vOFhcTAEhsSd2cKp2fXLnP/hHn803Y1vzlC6pE4Wmq9xMb2GiRn2Fy5+o/Bya9NHdq7S22rWxXFYwDNR+czOZAPgAgS6EyhUILQGgjISTnGXVnqjK1ILqgqikck/MzKXh9Y56uOX8HzVlsInmxrmqTaTxBg5SfNnyVzyczpN/eP/JU0IPrLNbPP/N3mVqLthBIO6QstZETE543ZdWNwSlwLsT0xkhrw5IulohNouAAkwso+YvsCUjn3j4qH7x7/MrtSWkZ7xoufePaf6StkhDwEg3NT0qUq22faAGT7JIlUBX0LQ70c20GE949yju6+fYovtpAySEeh7DqhtHZ9U5Na+iSZicLXDzA8l65eiabx+B3kV887GIey3bUxFktaQDnhFYYg3PWJXvuzb9txbMrAECpTmDEjLMGOuURJj3PENrsh7u1bn0P1ejcs/Ex/i2PgsHtF3SMrVeiW4i6qt9qkD+Vxz/mHis48mcOx6ukkktjcSSSSAPjDPNF3LgGNEHFAzOnYn0HMY+SHEA5CM1JtPpjGJGWkcExHbKo1tM4HuFQ6jDkRwkqudqpadTLgA2Mt5mZPiog0koAuLq7FZtOpk1zKdOk78ZpjA1/bgDAf3Uyi2QTuQ1O0cGhxGRMT1wY8iu2Vq+pVZTbIL/KCSfAFPUW400dTY85RY2lxTacmunrIjyUO16gc5sR3GfeoatPCSIzEjq4b0ZtANFMgEnKnhIwloMdOd4kkrJQp7jrl1TlpPRr3A7WkXO6PrAYh1kbltLWyLrVmMFriXuIdOQ54v0OmR17Fm9gN5uvQc7RxDs8h6xBB6sh4r0PlFtqk6qyCIw6tGWu8jXt6ktTzR/vY5YtKEn8fuVOyLMy/Oek0CNIgHv1VE/aVOjTIqG4h1asSKNVlMHKmOkHMdiW2okFoLCJOhGknIHLVB8k2/snzE89V8wPgsepqEFas16W5zdOv6gW2tRDXDEBkQCQSBkRJAEmBr7kVUOStGsBPeULd28AroXByyeTzi5YMTsMRifpp6w0Wn2FRApiMpwk9pYwn3qh2hSazIAAZ9W8LQ8nx+yb1mdZQIO2k3R3Hz3rE2jCKpO7E4fzuPxW9um9FzeBy8isBUrhjzM/5j93B36pPgOxPTroDab5LT9Tl+qi+1jr8FHcVgYg71KjTKsWPzTwRiy4+bf0QuOTqp6LdI4t/qVgW9s8AZlFHaUQKbC50ZE5x2AKvp0VdbNoAAdEmZJA+9nEEjcACe9RKW3JcIbnRWGk9xl8g9Yj3KVtuArW4Z0TkRAkAyYEjQ8CDpxQTzqOpTvchzhtdBmy6BfQDQYIqVmg8D0SD3FwXuPJNj20nUagzp80381Ci5/b03VF4nyf/wAqp+GqT3FlN39K31l6TKFCkwPpVn1MFPG7oS57WBjnEzxaqi8sw4Z57twgVRlO7sWi9GFbDfUvxMqN9zT8Fjr3a4e8nDqSdVf8hbsC9tiN1SPzNc34o7kcHvqSSS1NhJJJIA+UG2obUgAno6xvnijKtAEQZzG7JWTbeSiRZz/0gz3WU1G0p4cMCBxj5ICxs2ufVAjCAYO7PTyK11Ox6k6jsRoLiMUv9Y5aeCaYbkZ3ZuzhVojE9waXThAGoyBkjrKtKtAMwGmS0CRLRn0iwDeOz+JXNnsxlMYW6a+OuQ0Q19QOJoaAAQXEYQZIa5wOmssbn1Ik7Hpy+rBTbS2aadXCWNM0jUBInp55OI10VQyo402VAynhe4BwwnIgnM59RXqe19mUq5a4taZpsxDdOc6JlDZzKbQGtAA3Qs5Umbx1ptXZg9rWr6bmFwBpOPrATHVKM2Ts9r2jG2MLIbBMw4kkxxyHvW6rUmvbgc0FpkEHQjgspj+zVi0AmmA1snOM3YQT4+CaXsTObn5nZGGVrcAtMtGek59YR/JJxNsH7y+oT1y8+CtaFVrsJHFVvJQzaD9+of8AceufqY/QX0a2zbLOgZzUlwJCz9GvUo/2u07v0RrdrNqAtMscQQCM8zkIP6LdTRyOavJiuUdM4yBuz/3HfJX/ACfZFBnYEHb7O+0MBbUD3NkEOOFx6RMzB8u9XOyrciiJBBGIQfwuI3dipl2FXTpcSOK832wzpu/9lT+g/FemXGbieyfcCvONuNIrPacumXdzmsg/y+5IqOSrFIJc0FK0tG8JVagjVKzbw8WNFIRojRTAFIgakT3OaP6kDTqgmEXSqy1oA9TMntcwj/ihkUW1Kir7ZFqcOpESRG45A5bxogLeg45gb1aWTI1xeBAE9iyeSraeCCuSZ1cd5OWU6ADQSh76gI0zPuyRb7Z+LIEDPvHeoqlvVnIAgxvGXFYuTUqRWxSzJguxfVrtE60z4tLT5BUNZ5+u/wCa0H2Ku1znU8HSaAQ4+zJaQQNRJy3ys79nfzmBxaCcQBnIEQc8l0xzkxaojxK35O18Fei7hUpnweEOzZQ31qfn8QrTZVpRY9r3VWnCQQADqNN5TbRnJqj6Qa6QDxzXUHsWuKlvReDIdTYf5QjFojRCSSSQB4M2lmiwzJOZSzRLWCEMggZTKnYxSsC5UQmJjqdJBXgi4pdjh7nKzoOPA+75qr2+7DUpO/ePgAUMNOTU0zQUaRfnIz4kBG07TjH1oUDsN5eXM3jPWMj+vmtEaEDQIrcjSacJtFP9lM6aKro2bX3FyxzQWkMkHhmtHcDf3H4FUNsYua3Y33AfNTYUUF5ZPsniZdRJyd7J9l3wO9V+x6Nyyk2m3CAC4nLFMuc7IzwIW+qBj2lrgHAiCDvWRuqTrN291AnonfTPA9X0N4ETW9UaabUHZaOtmvaA4T5jsKqrjY5Y4OaZAIJnIgT71Y2V0HNEart+SWOwxiwmJ0mMpVOKZzyimzCbLtnsBxNIzOe6Z4hX9ttUslpaHNDndR9Y70bsKgW04eQ4kunLImSDl3Ib/CC9pex2ZLzB/eOhUuLWUZOLWYjbnbVLpZOGW8DiOBVNtKva1oxtLiNDBB8ZBU+0tlVhJ5t2g0E7hwVOLKp7D/ylZ7pdx6epLhneZtBpSd3k/wBy451uNKDe+E82FU/cPuCX+GVPZ94StnUnJlS94no0gIcHdwB6OQ61dsv4ouhrRDeHUuDY7zrh8f0TzswhrhjbochnuQ52beDqVdFoNpmNy5T2i+dVFQsMh0tw3dSmZZtG8+5TTMXGR24u3R6xQ7ax9o+KKdTp8fek2izc1FC2srqr51O5UdS2AcdTvG/61WkuqwY5jGsBc8wB4fEhP2/s+8tqYqvpNa0mN5g6weCakoum+TWPS6k1cTONpu3A+BRVvQqew7wUVfaFcAZtz4Nz95Ubb+43vIB/C3zIyWu2zkeiejbK5fVrSlRouaCG09DE+s4fBaTZ/pPougPYW9e74rxStemo1peZcMTJ4wcU/wA/uUTa5G9WlSCmuGfRTeXNoR6/vb811fPIu3cUkwuR6SWroCkq0S0w4EHgQQfApAAKmUuB9MZd4CaYBTmuUeKSYU07DsG0COKquVjBDSDoH+9isCyWkZidCDp7lS3GygzMGcZDT3nXXqVPgEai3tGvAex7mPw+syDqN4IIKyfJra9wb2lTdWqupEHouqPcCcDyNTnEDVbXY1RxFJzzIDG9HC1o0EgwAT2mViuTlt+3tz/qedJwQ3VUbadybvsmby7qxoCScgBqfriqKu7m7mpjEFwbmC0icLDGKYnTerq8ojQie3NVLrZjCIa0CcxhH5tNR81Oo1B2+5nG5KielUa5oc3MFLmmvY5rgHNMggjIhFNpiB9fWqZSjPTVEuAjyYu7tH2j5EmkT0Tvb+F3zRlC+DiOtaWvTa5pa4Ag5EHeFhts7OfbOOEk03ZNdn0TwPX171RDLWyqZd7v+RRNowNaGsADRoBoB1LL2W0S2GuEHdnIcOLHHXsOfer+xu5aOtDQFw5wjPh8Fgtu7Qqm4dRpEMDRiLoknx7luWkEdywHKGKV64uMNfTyJ0nLKe73oawODyBtNd04q7u4R5LrLRxdBrPdlM4+zd3oKtfAiOcGXW4zuE+ACfR2noCXPgENhvEgmTqdAspJ0dUJZNn6OuTNK7rubVc7AxgdE5uJMATuGqK9JvJijZmk+gXNDg6QSTBEZgncZ3rMcmeUde1rCpSYfVwuDmkhwmepE8qdu3N+4Go0NAyAyDWjUwJJ3DwC5GpXVHoYauVLevD204+9enzmyS3rdBv7rfIKO6q9B0ey7xgoe2yY0cAB4ZLly44TEdZOgG8reKPgajV4G/aHktMQDm6dRlLWj49vgWapWfbbZguLjGCQ5zjOIkTqrKhUJbmZMuHgSFbjRhY26vuZrUK0TzdVro4wQ6P5VrfSBy3truhhpgycJJJIiM4wzEzvWQugCM4jrQv7Iez3QsZaKnJS9Du0Or8KnVtXXtf7gVe8Dg2CZAzgE8FCKrjuee6PNHvuaY3hRG/pjf8AHyldKwcM3bsZ9nIpAu1L3HxDf7SoMKmur1r2w0znOhHHj2oXGmZj80kznEkxHslzcOe/E4kkxmcynXLYiCDkFAHBSPdkm1kE8UMmAmWbpBPElQ3TiGlPsWHCM0xBVxUcGktGIjQKmNaqXDHOHE0gYSAMxGZAnUq7CG2i4CnqJxM8/kChgjSWtemxkNZUc8wJc4BrIMEjIHsAndmFmuTVvNa3G/G3yPzV/YDE0luZbMgazmdNSqvk02Lmj/7G+amXMTt6aNx1H7Gk2jRLTBVRciBJ0+C1/KG2EBw7D8FnKjBGm9PUipxaZxxbixlkSRh9mT2gx5LrWAzLoQ7AWnLVuY6xw+upF27MbzEZgkbt0wFzaU3tcZcrn/ZrKP1WuGRGBvkKC6pNe0tcMTTkQRuRVQKGc10oyZ5xtnYzqB3uouPRJ1adzSeOsFTWN5oFuqtFr2lrgCDIIMZhYDb2zzanFP7InJx3fhd896YjUW1cYR2DyQ+17JlVoxtDo0kSqPZW16bwA2o0mNJz8FlNv31Tn6g5x2HFkMRgZDQHIIY0smlfbUmbmN8AoX3dEffZ3EHyWIqVOv3/ACUZeFnsNUzZVdr0R9+ewFB1dv0xoHHwWXNUJrqqXhovxGaIcoABAZx39fYhrnbjnCIA+pVIahXMSpRSIcrLF+06hMznlwzgyJ7JUbto1PaPifggQnYTwKoVkzrhx1JKZiTWp2Y1EfJAjgcnhpTQnByAJqQI4Jz35ZqHEml3akIKFTrSUEpIA9qYQE8vUTKQXcOatmSBrx2nWp7V6gum5qbZ4CVFD76m57C0GJjMZZTmJVQzZLwR0S4dZHbGZ0laUBPYDOiKCy4tNpVWUsDQ3JkAkAZRpDZ3aZqi5P1IuKB/1GDxcB8Vb0j8lmdn3H7alGor0x2RUCUvMmdvSTWzUXseubTp4qbh3rJVmQO9a+o5zmZN1HHisxe0S0mRG/zVpYOKXJV1mHUbvLePrgE60IDhvGo+IUjlABBjvH12+4ri6leG1qL4fwb6L3fT+gftNjcZLRkYIz4gSPGUA+mOARYOJuKDwPUfqUwjqXTFYRlLlgYCivLVlRhY9oc0gggiQQiXN+vrvXcKZJ4nyy5JutHY2S6iTkdSw+y74FZjEvo27s2VGFj24muEEHQheNcs+STrRxfTl1EnvYfZd1cCgpMzGNcxJqUIKOlJcXUAdAUwpCJJMdn6qFqObHNFACtQN0kbtJ9ymrEtzdIHx4IS1qxHVKnurnG0NnLXrJ3JUA1lYHNsgwc9FFeTIkkmN/aVxrMMzwPao6tXER2R5/NADZXQVwFdTAdKa4ppXCUASSkmSkgD3M71HR1KSStmKILhTbM0P1xSSSH2LIKSkfh8EkkxBm8drvNUGyWCSYE43ZxnqUklcORS4PSeSryabpJMHKToI3cFBt71h2FcSRLzst+Uo3/JR1dW9vwKSS5+p/Cl8F6XmQRYa1O7yCcEklHT/hR+B6vnYO46ppSSWxmO/TyVVtZgdTeCARhdkcxpwSSSZSPAaw6R7So0kkFCXUkkAJOxGIkxwSSQA8aJgKSSAO1dSuFJJAHAuhdSQAkxySSAOpJJIA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416" name="Picture 8" descr="https://encrypted-tbn2.gstatic.com/images?q=tbn:ANd9GcTM8Ff0dYjpDqyIIcM8Qg8MKf9URAETR9sknsyLkq9wPbQs8MqXr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0052" y="2569432"/>
            <a:ext cx="6415087" cy="4268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700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71235" y="1674673"/>
            <a:ext cx="8201541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The End</a:t>
            </a:r>
          </a:p>
          <a:p>
            <a:pPr algn="ctr"/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Take out your planners-</a:t>
            </a:r>
          </a:p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Test 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on Monday April 3</a:t>
            </a:r>
            <a:r>
              <a:rPr lang="en-US" sz="5400" b="1" cap="none" spc="50" baseline="3000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rd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31603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438400"/>
            <a:ext cx="6858000" cy="3048001"/>
          </a:xfrm>
        </p:spPr>
        <p:txBody>
          <a:bodyPr>
            <a:normAutofit fontScale="92500"/>
          </a:bodyPr>
          <a:lstStyle/>
          <a:p>
            <a:r>
              <a:rPr lang="en-US" sz="3900" b="1" dirty="0" smtClean="0"/>
              <a:t>Northern China </a:t>
            </a:r>
            <a:r>
              <a:rPr lang="en-US" sz="3900" dirty="0" smtClean="0"/>
              <a:t>has large plains</a:t>
            </a:r>
          </a:p>
          <a:p>
            <a:r>
              <a:rPr lang="en-US" sz="3900" dirty="0" smtClean="0"/>
              <a:t>Above the plains are </a:t>
            </a:r>
            <a:r>
              <a:rPr lang="en-US" sz="3900" b="1" dirty="0" smtClean="0"/>
              <a:t>steppes</a:t>
            </a:r>
            <a:r>
              <a:rPr lang="en-US" sz="3900" dirty="0" smtClean="0"/>
              <a:t>-lands that are </a:t>
            </a:r>
            <a:r>
              <a:rPr lang="en-US" sz="3900" b="1" dirty="0" smtClean="0"/>
              <a:t>dry</a:t>
            </a:r>
            <a:r>
              <a:rPr lang="en-US" sz="3900" dirty="0" smtClean="0"/>
              <a:t> and </a:t>
            </a:r>
            <a:r>
              <a:rPr lang="en-US" sz="3900" b="1" dirty="0" smtClean="0"/>
              <a:t>windy</a:t>
            </a:r>
          </a:p>
          <a:p>
            <a:pPr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0792405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China’s central land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Area for agriculture</a:t>
            </a:r>
          </a:p>
          <a:p>
            <a:r>
              <a:rPr lang="en-US" sz="4000" b="1" dirty="0" smtClean="0"/>
              <a:t>Hills and valleys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2980015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19040</TotalTime>
  <Words>767</Words>
  <Application>Microsoft Office PowerPoint</Application>
  <PresentationFormat>On-screen Show (4:3)</PresentationFormat>
  <Paragraphs>124</Paragraphs>
  <Slides>73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73</vt:i4>
      </vt:variant>
    </vt:vector>
  </HeadingPairs>
  <TitlesOfParts>
    <vt:vector size="74" baseType="lpstr">
      <vt:lpstr>Couture</vt:lpstr>
      <vt:lpstr>CHINA</vt:lpstr>
      <vt:lpstr>PowerPoint Presentation</vt:lpstr>
      <vt:lpstr>East Coast</vt:lpstr>
      <vt:lpstr>PowerPoint Presentation</vt:lpstr>
      <vt:lpstr>West and north</vt:lpstr>
      <vt:lpstr>PowerPoint Presentation</vt:lpstr>
      <vt:lpstr>Northern China</vt:lpstr>
      <vt:lpstr>Plains</vt:lpstr>
      <vt:lpstr>China’s central land</vt:lpstr>
      <vt:lpstr>South-Central China</vt:lpstr>
      <vt:lpstr>PowerPoint Presentation</vt:lpstr>
      <vt:lpstr>PowerPoint Presentation</vt:lpstr>
      <vt:lpstr>The History of China</vt:lpstr>
      <vt:lpstr>Chinese Empire</vt:lpstr>
      <vt:lpstr>PowerPoint Presentation</vt:lpstr>
      <vt:lpstr>PowerPoint Presentation</vt:lpstr>
      <vt:lpstr>Great Wall of China </vt:lpstr>
      <vt:lpstr>Great Wall of China</vt:lpstr>
      <vt:lpstr>PowerPoint Presentation</vt:lpstr>
      <vt:lpstr>PowerPoint Presentation</vt:lpstr>
      <vt:lpstr>PowerPoint Presentation</vt:lpstr>
      <vt:lpstr>Revolution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Educating the People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 Land of Riches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China’s Resources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Living in China</vt:lpstr>
      <vt:lpstr>Chinese New Year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CHINA</dc:title>
  <dc:creator>cglaub</dc:creator>
  <cp:lastModifiedBy>cglaub</cp:lastModifiedBy>
  <cp:revision>29</cp:revision>
  <cp:lastPrinted>2016-05-25T17:17:21Z</cp:lastPrinted>
  <dcterms:created xsi:type="dcterms:W3CDTF">2016-04-27T15:49:35Z</dcterms:created>
  <dcterms:modified xsi:type="dcterms:W3CDTF">2017-03-22T16:25:28Z</dcterms:modified>
</cp:coreProperties>
</file>