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5" r:id="rId13"/>
    <p:sldId id="273" r:id="rId14"/>
    <p:sldId id="267" r:id="rId15"/>
    <p:sldId id="274" r:id="rId16"/>
    <p:sldId id="268" r:id="rId17"/>
    <p:sldId id="269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45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5090B-F88B-481E-B948-5BC3B16CE729}" type="datetimeFigureOut">
              <a:rPr lang="en-US" smtClean="0"/>
              <a:pPr/>
              <a:t>12/6/2016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EEF20-C3E4-4DC3-BB18-0A5D21EEBB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5090B-F88B-481E-B948-5BC3B16CE729}" type="datetimeFigureOut">
              <a:rPr lang="en-US" smtClean="0"/>
              <a:pPr/>
              <a:t>12/6/2016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EEF20-C3E4-4DC3-BB18-0A5D21EEBB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5090B-F88B-481E-B948-5BC3B16CE729}" type="datetimeFigureOut">
              <a:rPr lang="en-US" smtClean="0"/>
              <a:pPr/>
              <a:t>12/6/2016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EEF20-C3E4-4DC3-BB18-0A5D21EEBB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5090B-F88B-481E-B948-5BC3B16CE729}" type="datetimeFigureOut">
              <a:rPr lang="en-US" smtClean="0"/>
              <a:pPr/>
              <a:t>12/6/2016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EEF20-C3E4-4DC3-BB18-0A5D21EEBB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5090B-F88B-481E-B948-5BC3B16CE729}" type="datetimeFigureOut">
              <a:rPr lang="en-US" smtClean="0"/>
              <a:pPr/>
              <a:t>12/6/2016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EEF20-C3E4-4DC3-BB18-0A5D21EEBB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5090B-F88B-481E-B948-5BC3B16CE729}" type="datetimeFigureOut">
              <a:rPr lang="en-US" smtClean="0"/>
              <a:pPr/>
              <a:t>12/6/2016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EEF20-C3E4-4DC3-BB18-0A5D21EEBBC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5090B-F88B-481E-B948-5BC3B16CE729}" type="datetimeFigureOut">
              <a:rPr lang="en-US" smtClean="0"/>
              <a:pPr/>
              <a:t>12/6/2016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EEF20-C3E4-4DC3-BB18-0A5D21EEBB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5090B-F88B-481E-B948-5BC3B16CE729}" type="datetimeFigureOut">
              <a:rPr lang="en-US" smtClean="0"/>
              <a:pPr/>
              <a:t>12/6/2016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EEF20-C3E4-4DC3-BB18-0A5D21EEBB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5090B-F88B-481E-B948-5BC3B16CE729}" type="datetimeFigureOut">
              <a:rPr lang="en-US" smtClean="0"/>
              <a:pPr/>
              <a:t>12/6/2016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EEF20-C3E4-4DC3-BB18-0A5D21EEBB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5090B-F88B-481E-B948-5BC3B16CE729}" type="datetimeFigureOut">
              <a:rPr lang="en-US" smtClean="0"/>
              <a:pPr/>
              <a:t>12/6/2016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05EEF20-C3E4-4DC3-BB18-0A5D21EEBB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5090B-F88B-481E-B948-5BC3B16CE729}" type="datetimeFigureOut">
              <a:rPr lang="en-US" smtClean="0"/>
              <a:pPr/>
              <a:t>12/6/2016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EEF20-C3E4-4DC3-BB18-0A5D21EEBB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ABD5090B-F88B-481E-B948-5BC3B16CE729}" type="datetimeFigureOut">
              <a:rPr lang="en-US" smtClean="0"/>
              <a:pPr/>
              <a:t>12/6/2016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C05EEF20-C3E4-4DC3-BB18-0A5D21EEBBC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oregonstate.edu/terra/wp-content/uploads/2012/06/wheat0442LK1.jpg" TargetMode="External"/><Relationship Id="rId2" Type="http://schemas.openxmlformats.org/officeDocument/2006/relationships/hyperlink" Target="http://www.google.com/url?sa=i&amp;rct=j&amp;q=&amp;esrc=s&amp;source=images&amp;cd=&amp;cad=rja&amp;uact=8&amp;ved=0CAcQjRw&amp;url=http://oregonstate.edu/terra/2012/06/wheat-for-the-west/&amp;ei=mGRjVN-3AZCbyATrl4DQDA&amp;psig=AFQjCNFs6g7OvMLMyPCsGmjCuPr50c8opg&amp;ust=1415886347762591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Chapter 4   </a:t>
            </a:r>
            <a:br>
              <a:rPr lang="en-US" dirty="0" smtClean="0"/>
            </a:br>
            <a:r>
              <a:rPr lang="en-US" dirty="0" smtClean="0"/>
              <a:t>Life in colonial </a:t>
            </a:r>
            <a:r>
              <a:rPr lang="en-US" dirty="0" err="1" smtClean="0"/>
              <a:t>ny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7447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304800"/>
            <a:ext cx="7520940" cy="4375677"/>
          </a:xfrm>
        </p:spPr>
        <p:txBody>
          <a:bodyPr>
            <a:normAutofit/>
          </a:bodyPr>
          <a:lstStyle/>
          <a:p>
            <a:pPr marL="571500" indent="-571500">
              <a:buFont typeface="Courier New" panose="02070309020205020404" pitchFamily="49" charset="0"/>
              <a:buChar char="o"/>
            </a:pPr>
            <a:r>
              <a:rPr lang="en-US" sz="3600" b="0" dirty="0" smtClean="0">
                <a:latin typeface="Arial" panose="020B0604020202020204" pitchFamily="34" charset="0"/>
                <a:cs typeface="Arial" panose="020B0604020202020204" pitchFamily="34" charset="0"/>
              </a:rPr>
              <a:t>John Peter Zenger- on trial for stating his opinion</a:t>
            </a:r>
          </a:p>
          <a:p>
            <a:pPr marL="402336" lvl="1" indent="-571500">
              <a:buFont typeface="Courier New" panose="02070309020205020404" pitchFamily="49" charset="0"/>
              <a:buChar char="o"/>
            </a:pP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His case helped create freedom of press in America</a:t>
            </a:r>
            <a:endParaRPr lang="en-US" sz="36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70" name="Picture 2" descr="https://notevenpast.org/wp-content/uploads/2014/08/John-Peter-Zeng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2586530"/>
            <a:ext cx="4021052" cy="40492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76838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304800"/>
            <a:ext cx="7520940" cy="4375677"/>
          </a:xfrm>
        </p:spPr>
        <p:txBody>
          <a:bodyPr>
            <a:normAutofit/>
          </a:bodyPr>
          <a:lstStyle/>
          <a:p>
            <a:pPr marL="571500" indent="-571500">
              <a:buFont typeface="Courier New" panose="02070309020205020404" pitchFamily="49" charset="0"/>
              <a:buChar char="o"/>
            </a:pPr>
            <a:r>
              <a:rPr lang="en-US" sz="3600" b="0" dirty="0" smtClean="0">
                <a:latin typeface="Arial" panose="020B0604020202020204" pitchFamily="34" charset="0"/>
                <a:cs typeface="Arial" panose="020B0604020202020204" pitchFamily="34" charset="0"/>
              </a:rPr>
              <a:t>The Iroquois- allies- friends with the British</a:t>
            </a:r>
          </a:p>
          <a:p>
            <a:pPr marL="571500" indent="-571500">
              <a:buFont typeface="Courier New" panose="02070309020205020404" pitchFamily="49" charset="0"/>
              <a:buChar char="o"/>
            </a:pPr>
            <a:r>
              <a:rPr lang="en-US" sz="3600" b="0" dirty="0" smtClean="0">
                <a:latin typeface="Arial" panose="020B0604020202020204" pitchFamily="34" charset="0"/>
                <a:cs typeface="Arial" panose="020B0604020202020204" pitchFamily="34" charset="0"/>
              </a:rPr>
              <a:t>Triangle Trade- a slave trade that ran from Africa to the Caribbean Sea to the American Colonies</a:t>
            </a:r>
            <a:endParaRPr lang="en-US" sz="36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6838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ttp://upload.wikimedia.org/wikipedia/commons/c/ca/Triangle_trade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05" y="0"/>
            <a:ext cx="9122095" cy="685800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Colonial NY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71500" indent="-571500">
              <a:buFont typeface="Courier New" panose="02070309020205020404" pitchFamily="49" charset="0"/>
              <a:buChar char="o"/>
            </a:pPr>
            <a:r>
              <a:rPr lang="en-US" sz="3600" b="0" dirty="0" smtClean="0">
                <a:latin typeface="Arial" panose="020B0604020202020204" pitchFamily="34" charset="0"/>
                <a:cs typeface="Arial" panose="020B0604020202020204" pitchFamily="34" charset="0"/>
              </a:rPr>
              <a:t>Everyone worked-even children</a:t>
            </a:r>
          </a:p>
          <a:p>
            <a:pPr marL="571500" indent="-571500">
              <a:buFont typeface="Courier New" panose="02070309020205020404" pitchFamily="49" charset="0"/>
              <a:buChar char="o"/>
            </a:pPr>
            <a:r>
              <a:rPr lang="en-US" sz="3600" b="0" dirty="0" smtClean="0">
                <a:latin typeface="Arial" panose="020B0604020202020204" pitchFamily="34" charset="0"/>
                <a:cs typeface="Arial" panose="020B0604020202020204" pitchFamily="34" charset="0"/>
              </a:rPr>
              <a:t>Everything made by hand</a:t>
            </a:r>
          </a:p>
          <a:p>
            <a:pPr marL="571500" indent="-571500">
              <a:buFont typeface="Courier New" panose="02070309020205020404" pitchFamily="49" charset="0"/>
              <a:buChar char="o"/>
            </a:pPr>
            <a:r>
              <a:rPr lang="en-US" sz="3600" b="0" dirty="0" smtClean="0">
                <a:latin typeface="Arial" panose="020B0604020202020204" pitchFamily="34" charset="0"/>
                <a:cs typeface="Arial" panose="020B0604020202020204" pitchFamily="34" charset="0"/>
              </a:rPr>
              <a:t>Sunday-no work- Church</a:t>
            </a:r>
            <a:endParaRPr lang="en-US" sz="36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3882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304800"/>
            <a:ext cx="7520940" cy="4375677"/>
          </a:xfrm>
        </p:spPr>
        <p:txBody>
          <a:bodyPr>
            <a:normAutofit/>
          </a:bodyPr>
          <a:lstStyle/>
          <a:p>
            <a:pPr marL="571500" indent="-571500">
              <a:buFont typeface="Courier New" panose="02070309020205020404" pitchFamily="49" charset="0"/>
              <a:buChar char="o"/>
            </a:pPr>
            <a:r>
              <a:rPr lang="en-US" sz="3600" b="0" dirty="0" smtClean="0">
                <a:latin typeface="Arial" panose="020B0604020202020204" pitchFamily="34" charset="0"/>
                <a:cs typeface="Arial" panose="020B0604020202020204" pitchFamily="34" charset="0"/>
              </a:rPr>
              <a:t>Market economy- an economy in which people decided for themselves what to sell or buy</a:t>
            </a:r>
          </a:p>
          <a:p>
            <a:pPr marL="571500" indent="-571500">
              <a:buFont typeface="Courier New" panose="02070309020205020404" pitchFamily="49" charset="0"/>
              <a:buChar char="o"/>
            </a:pPr>
            <a:r>
              <a:rPr lang="en-US" sz="3600" b="0" dirty="0" smtClean="0">
                <a:latin typeface="Arial" panose="020B0604020202020204" pitchFamily="34" charset="0"/>
                <a:cs typeface="Arial" panose="020B0604020202020204" pitchFamily="34" charset="0"/>
              </a:rPr>
              <a:t>1700s- British gov’t took away people’s rights (women, the enslaved, children)</a:t>
            </a:r>
            <a:endParaRPr lang="en-US" sz="36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6838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Trouble with France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71500" indent="-571500">
              <a:buFont typeface="Courier New" panose="02070309020205020404" pitchFamily="49" charset="0"/>
              <a:buChar char="o"/>
            </a:pPr>
            <a:r>
              <a:rPr lang="en-US" sz="3600" b="0" dirty="0" smtClean="0">
                <a:latin typeface="Arial" panose="020B0604020202020204" pitchFamily="34" charset="0"/>
                <a:cs typeface="Arial" panose="020B0604020202020204" pitchFamily="34" charset="0"/>
              </a:rPr>
              <a:t>New France had a fort on Lake Champlain-was a threat b/c it could cut off communication by land between the New England colonies &amp; the British colonies to the south</a:t>
            </a:r>
            <a:endParaRPr lang="en-US" sz="36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1177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304800"/>
            <a:ext cx="7520940" cy="4375677"/>
          </a:xfrm>
        </p:spPr>
        <p:txBody>
          <a:bodyPr>
            <a:normAutofit lnSpcReduction="10000"/>
          </a:bodyPr>
          <a:lstStyle/>
          <a:p>
            <a:pPr marL="571500" indent="-571500">
              <a:buFont typeface="Courier New" panose="02070309020205020404" pitchFamily="49" charset="0"/>
              <a:buChar char="o"/>
            </a:pPr>
            <a:r>
              <a:rPr lang="en-US" sz="3600" b="0" dirty="0" smtClean="0">
                <a:latin typeface="Arial" panose="020B0604020202020204" pitchFamily="34" charset="0"/>
                <a:cs typeface="Arial" panose="020B0604020202020204" pitchFamily="34" charset="0"/>
              </a:rPr>
              <a:t>1754- French &amp; Indian War</a:t>
            </a:r>
          </a:p>
          <a:p>
            <a:pPr marL="571500" indent="-571500">
              <a:buFont typeface="Courier New" panose="02070309020205020404" pitchFamily="49" charset="0"/>
              <a:buChar char="o"/>
            </a:pPr>
            <a:r>
              <a:rPr lang="en-US" sz="3600" b="0" dirty="0" smtClean="0">
                <a:latin typeface="Arial" panose="020B0604020202020204" pitchFamily="34" charset="0"/>
                <a:cs typeface="Arial" panose="020B0604020202020204" pitchFamily="34" charset="0"/>
              </a:rPr>
              <a:t>1759- Quebec was captured</a:t>
            </a:r>
          </a:p>
          <a:p>
            <a:pPr marL="1088136" lvl="4" indent="-571500">
              <a:buFont typeface="Courier New" panose="02070309020205020404" pitchFamily="49" charset="0"/>
              <a:buChar char="o"/>
            </a:pP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French lost their colony in Canada forever</a:t>
            </a:r>
          </a:p>
          <a:p>
            <a:pPr marL="1088136" lvl="4" indent="-571500">
              <a:buFont typeface="Courier New" panose="02070309020205020404" pitchFamily="49" charset="0"/>
              <a:buChar char="o"/>
            </a:pPr>
            <a:r>
              <a:rPr lang="en-US" sz="3600" b="0" dirty="0" smtClean="0">
                <a:latin typeface="Arial" panose="020B0604020202020204" pitchFamily="34" charset="0"/>
                <a:cs typeface="Arial" panose="020B0604020202020204" pitchFamily="34" charset="0"/>
              </a:rPr>
              <a:t>War ended in 1763- British won </a:t>
            </a:r>
          </a:p>
          <a:p>
            <a:pPr marL="516636" lvl="4" indent="0">
              <a:buNone/>
            </a:pP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Algonquians &amp; French vs. Iroquois &amp; British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6838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304800"/>
            <a:ext cx="7520940" cy="4375677"/>
          </a:xfrm>
        </p:spPr>
        <p:txBody>
          <a:bodyPr>
            <a:normAutofit/>
          </a:bodyPr>
          <a:lstStyle/>
          <a:p>
            <a:pPr marL="571500" indent="-571500">
              <a:buFont typeface="Courier New" panose="02070309020205020404" pitchFamily="49" charset="0"/>
              <a:buChar char="o"/>
            </a:pPr>
            <a:r>
              <a:rPr lang="en-US" sz="3600" b="0" dirty="0" smtClean="0">
                <a:latin typeface="Arial" panose="020B0604020202020204" pitchFamily="34" charset="0"/>
                <a:cs typeface="Arial" panose="020B0604020202020204" pitchFamily="34" charset="0"/>
              </a:rPr>
              <a:t>British gov’t needed money</a:t>
            </a:r>
          </a:p>
          <a:p>
            <a:pPr marL="571500" indent="-571500">
              <a:buFont typeface="Courier New" panose="02070309020205020404" pitchFamily="49" charset="0"/>
              <a:buChar char="o"/>
            </a:pPr>
            <a:r>
              <a:rPr lang="en-US" sz="3600" b="0" dirty="0" smtClean="0">
                <a:latin typeface="Arial" panose="020B0604020202020204" pitchFamily="34" charset="0"/>
                <a:cs typeface="Arial" panose="020B0604020202020204" pitchFamily="34" charset="0"/>
              </a:rPr>
              <a:t>Decided to raise taxes in the colonies</a:t>
            </a:r>
          </a:p>
          <a:p>
            <a:pPr marL="571500" indent="-571500">
              <a:buFont typeface="Courier New" panose="02070309020205020404" pitchFamily="49" charset="0"/>
              <a:buChar char="o"/>
            </a:pPr>
            <a:r>
              <a:rPr lang="en-US" sz="3600" b="0" dirty="0" smtClean="0">
                <a:latin typeface="Arial" panose="020B0604020202020204" pitchFamily="34" charset="0"/>
                <a:cs typeface="Arial" panose="020B0604020202020204" pitchFamily="34" charset="0"/>
              </a:rPr>
              <a:t>This would be the main cause of the American Revolution</a:t>
            </a:r>
          </a:p>
          <a:p>
            <a:pPr marL="859536" lvl="3" indent="-571500">
              <a:buFont typeface="Courier New" panose="02070309020205020404" pitchFamily="49" charset="0"/>
              <a:buChar char="o"/>
            </a:pP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No taxation </a:t>
            </a:r>
            <a:r>
              <a:rPr lang="en-US" sz="3600" smtClean="0">
                <a:latin typeface="Arial" panose="020B0604020202020204" pitchFamily="34" charset="0"/>
                <a:cs typeface="Arial" panose="020B0604020202020204" pitchFamily="34" charset="0"/>
              </a:rPr>
              <a:t>without representation</a:t>
            </a:r>
            <a:endParaRPr lang="en-US" sz="36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6838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304800"/>
            <a:ext cx="7520940" cy="4375677"/>
          </a:xfrm>
        </p:spPr>
        <p:txBody>
          <a:bodyPr>
            <a:normAutofit/>
          </a:bodyPr>
          <a:lstStyle/>
          <a:p>
            <a:pPr marL="571500" indent="-571500">
              <a:buFont typeface="Courier New" panose="02070309020205020404" pitchFamily="49" charset="0"/>
              <a:buChar char="o"/>
            </a:pPr>
            <a:r>
              <a:rPr lang="en-US" sz="3600" b="0" dirty="0" smtClean="0">
                <a:latin typeface="Arial" panose="020B0604020202020204" pitchFamily="34" charset="0"/>
                <a:cs typeface="Arial" panose="020B0604020202020204" pitchFamily="34" charset="0"/>
              </a:rPr>
              <a:t>Surplus- more than needed</a:t>
            </a:r>
          </a:p>
          <a:p>
            <a:pPr marL="0" indent="0"/>
            <a:endParaRPr lang="en-US" sz="3600" b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Courier New" panose="02070309020205020404" pitchFamily="49" charset="0"/>
              <a:buChar char="o"/>
            </a:pPr>
            <a:r>
              <a:rPr lang="en-US" sz="3600" b="0" dirty="0" smtClean="0">
                <a:latin typeface="Arial" panose="020B0604020202020204" pitchFamily="34" charset="0"/>
                <a:cs typeface="Arial" panose="020B0604020202020204" pitchFamily="34" charset="0"/>
              </a:rPr>
              <a:t>Manors- large pieces of land divided into several farms &amp; rented by landowners to farmers</a:t>
            </a:r>
            <a:endParaRPr lang="en-US" sz="36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362" name="Picture 2" descr="http://www.rap-up.com/blog/wp-content/uploads/mj-chislehurst-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3505200"/>
            <a:ext cx="4524375" cy="30194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23944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304800"/>
            <a:ext cx="7520940" cy="4375677"/>
          </a:xfrm>
        </p:spPr>
        <p:txBody>
          <a:bodyPr>
            <a:normAutofit/>
          </a:bodyPr>
          <a:lstStyle/>
          <a:p>
            <a:pPr marL="571500" indent="-571500">
              <a:buFont typeface="Courier New" panose="02070309020205020404" pitchFamily="49" charset="0"/>
              <a:buChar char="o"/>
            </a:pPr>
            <a:r>
              <a:rPr lang="en-US" sz="3600" b="0" dirty="0" smtClean="0">
                <a:latin typeface="Arial" panose="020B0604020202020204" pitchFamily="34" charset="0"/>
                <a:cs typeface="Arial" panose="020B0604020202020204" pitchFamily="34" charset="0"/>
              </a:rPr>
              <a:t>Merchants-people who buy &amp; sell goods</a:t>
            </a:r>
          </a:p>
          <a:p>
            <a:pPr marL="571500" indent="-571500">
              <a:buFont typeface="Courier New" panose="02070309020205020404" pitchFamily="49" charset="0"/>
              <a:buChar char="o"/>
            </a:pPr>
            <a:endParaRPr lang="en-US" sz="36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Courier New" panose="02070309020205020404" pitchFamily="49" charset="0"/>
              <a:buChar char="o"/>
            </a:pPr>
            <a:r>
              <a:rPr lang="en-US" sz="3600" b="0" dirty="0" smtClean="0">
                <a:latin typeface="Arial" panose="020B0604020202020204" pitchFamily="34" charset="0"/>
                <a:cs typeface="Arial" panose="020B0604020202020204" pitchFamily="34" charset="0"/>
              </a:rPr>
              <a:t>Exported- something sold or traded to another country</a:t>
            </a:r>
          </a:p>
          <a:p>
            <a:pPr marL="1325880" lvl="5" indent="-571500">
              <a:buFont typeface="Courier New" panose="02070309020205020404" pitchFamily="49" charset="0"/>
              <a:buChar char="o"/>
            </a:pPr>
            <a: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Wheat, fur, meat, lumber</a:t>
            </a:r>
            <a:endParaRPr lang="en-US" sz="34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338" name="AutoShape 2" descr="data:image/jpeg;base64,/9j/4AAQSkZJRgABAQAAAQABAAD/2wCEAAkGBxQTEhQUExQWFhUXFxwYGBgYGBoYHRocHh8cGRkgGB4aHiggHRwmHhwbITEhJSkrLy4uHB8zODMsNygtLisBCgoKDg0OGxAQGiwkHyYsLCwsLCwsNCwsLCwsLCwsNCwsLCwsNCwsLCwsLCwsLCwsLCwsLCwsLCwsLCwsLCwsLP/AABEIALUBFgMBIgACEQEDEQH/xAAbAAACAwEBAQAAAAAAAAAAAAAEBQACAwYBB//EAD4QAAIBAgQFAwEGBQMDAwUAAAECEQMhAAQSMQUiQVFhE3GBMgZCUpGhsRQjYsHwctHxFVPhgpKyJDNjc6L/xAAZAQADAQEBAAAAAAAAAAAAAAAAAQIDBAX/xAAqEQACAgEEAQMDBAMAAAAAAAAAAQIRIQMSMUFRBCJhEzLwcZGhwRSB0f/aAAwDAQACEQMRAD8AqExYLjUJi2jHrWeaY6ce6ca6Me6cFgY6ce6cbace6MFjMNOPdONtGPdGCwMNOJpxvox76eCwMAuPQuNvTx4owrCjMrtiFMblMelMCYNA4TE04I0YmjFWTRhpx7GNtGPdGHYGOnE04IFKdsT08FhRhpx7pxtox7owWIw0YmjBGjE0YLCjDTiaMEaMe6MFgD6MTRgjRiaMFhRhoxNGCNGJowWMH0YmjBGjE0YLED6MTRjfRj3RhWOgbRiYI0YmAAYJj3RhidPbFW09sYb/AINnD5AdGPdGC2UYqUGHuJcQbRj3RgpaQxb0PODch7WCaMTRg5cr5GKvl4wb0GxggTF1Tv8A55xr6JxNB7YUpDjEy0d8ZVEt3wdotIgR+nv48+cRk/z+2M3qKaas0UHFpnPtn/SgPJE7mzAeR198M6FRXUMpBB6jFs5kBUUqQL+P/OObq0a2Uc6Z9Ox2MdiPGORamp6d++3HydX04a69uJeDqNGIExhwviSVwStiIkHyP+R8YYrTx3w1FJWjhnBxdMG9PHpp4LbLmBiwy5nFbydgEExtTQn+87fPT88E/wAKe0+2BuOUWaj6dPXcgOywgUNIE6vqv+HHP6j1OyPty3wb6GhvecIwNVImRB6jb/bGopdsaZehoXSOu831E7lp3J7nB2QyC6ZIcJ0Cify1dP2w3rS043Oq+BLSjN1AAFEm2k/Ax56O5Ow3JBEe/QYZjitNXenSJIpgliDbVsqwbEyfGxJ2woqUq9SmyVKg/mWqQDBH4VvYeevsIPN/l6upjSj/ALN/8bThnUkY1K6hDUB1IDpJF7jp+X9sbUiGAZSCCJBFwR4xlT4Igi7yJiGiJ309vjBKZBVHLIPeST5mZ7Y30n6hXvp/n6GWotB/bZ5oxNGNqaEGGPzsP/GNjQx0x1EzncGgPRiaMGehjw0sVuQtrBNGJowV6ePPTwbhUDaMTRgnRjzRgsKBtGJgnRiYLCgcEYgAwtXOt2xp/GHtjk3HXtfgYGMSBgSnXJZQRGqwnrhdmOMEMyKhLqYtcEDcz/tjGXqYRdX+xovTzlmh9pAx6FmLDCpOML95WT/ULfnsPmMG08yLY1U0+zNwa6N/TxcU/OMRWGPfVGK3E7fg2Wn5xZQRsRjBaw84q2aQEAsATsDbCux1RvmNxI3UmRe43nwR0wO9I0TzcyWj+mdiSN1/38YIp5gQYYiRFjFjippn7kFVQyS1zuQOh3MT2xxau6D3L9/+/B16bjNU/wA/Q9ABAPQ9RfHmYy1NwQwkHpheCyNKAlSeZSRbUJkdrkH58Y1yebvzGVJUA+SCL9jIgjof0qHqYzqMiZaEo5RzHGeGvl6nqUb3kQb26Gf2Jx0/BeILXpyLMCQVm4jr7bXwbWoLUEGCD4BjHNZXJNlMysA+nUhJgxJI697bdx5wRvQnj7X/AAOTWtHP3L+Tq1S2IEHfHtatopu3sB7k7fviwIOOiOrcmvBzy06imb5PLajuIFzNgB5nAGXqO7tU1ylTboBoLBdAGwgn3kbxgnOMFy9QwDMASYVSfvP48e+NuEZdqgUEAsAC0yo1QAZiSLjpjllPdrOT4ijoUdulS7C8rldMM7DuF3t3N7DCbOZ962g03BXVLMBEhX0lRJssKfeRjbiDlqjUtMppGtxyS0g6VgyFiRv+eMqNHSF0LpQiyACzamJi8QZBjGS3as1Kawae3ThUXktTp3Y2uSfeSWJPyTjb0/Hzg+lktBUuFvYLckz2AMTtvgGvWYqI5NZkRDEKOrAEKJ6X846F6rZ7IqzB+n3e6TorGJpwJWyjmorippVbaYnV5YyBJ8AbDBVNjs2/fvjphrSf3KjGekl9rsj0gRGK0gfpNyOvcY0nFKvfqP8ADhzlXu/KFGN+000YgXziuqceYvcTtLn3xUjHox7h7iWjPTiacXxMG4NpmVxMXx7g3htOQy9OmdqjH5H+2D1oAD6omy6mABPQSYwLk6Im762JtaAPYY14kiVWFPTZGKk2vy9txvbHhS1JeT2YwQHRpO5PqCNClQQSSSSSZJ3NyO3TB9HJ0lgqkEdcXAYCBpttv0xei7W1R5xMcDeTH+HpyToudz398SiopsNIPp/eX8I/En91/LsSHYzaPnHiVGF4WZ2np8jfxit7J2otTrqfpEiSJt0Md8Df9QYVNP8AD1CkfXyx+Uzi70hTcFY0VDsBYP8A2H7W26GXFnUA9N7jxbD+o6FsMTmCDHptvuI/zzhfxnh5rMh0wUmNjv8A3jDqnVAjUBAiY6DuOlvOCM/ljTvysN1I2Ngbfng3sHFHO8C4U1NpqMSwUqhLSCJmHkTM7NPiOuHSsbhgB4xFkxyjbv1xsU8XiN9/8/zphObY1FIowmSGQeoVXTERePywtqZf71OGkMYFpDCe/fa3XDgZZhFihOxNvyk74X0atPSQpZmRtMEG5/CvkX6WtOM8JlnuVkcsgkHfuOhPm1/nBVWmGQq2x7fuO0YDr1VdeSJBDRJncBlnuQJi/wBPvhbks81SpDTpXUVGwvFyQL7dcabm1yRtSY1qZgafTJBblBE73kMPGGCoPGEFejJNRDHpElhO6wCY+cNKLggGDB87dsTGbyU4oK4wAaCqVLhmnQIAa4Ulv9MyB/TgyhVjYjY7WjCvP0nqCkfpp02mJuzHof6QP1wQAB8juMJS5ClSNzEzIxXh9ZHdgCX9P7o21HoxNjsbTa5O2A+LVQlCo4eGUACTYSf3ibYX8Gq1FpsHDFQ+uQvMzMIM9YA/fFb2Lah0gLNTqtKsEI09F1zMDYGDE+TjLhlUlCrRqRih+LqflSp+cUOa35WEdxgCjmz6gdUfTVEQVgh1MCQe4/8AiMKLrgbV8jsoO374HzaKFLbBeY3NwN/0x6tQxMR4xDUJtY9x/hxW9+RbV4PfQQ7T/wC44n8Ivdv/AHHAfCqsUwrEBkJSDvykqPzAnBf8Ssgakk7CRJ6WE98P6j8i2rwZLkxcanEHoem4j9vjHjZD/wDI/wCeCuUOAWF1k9ALFgTPSzXGAW4jyqVR2YydMqNI+7qJtJvYXA82wlqyXYbF4Lf9Ob/utjFuH1P+6SMb1s/zEaSF+7KtMiLm0BZncg22xMlnhUQMOu4NiCLEHFLVl5F9OPgxXIt1qt+uNP8Aph/7rYJ9Q9ADj0Fuw/PB9SXkNkfAL/0s/wDcb88TBDORvAxMH1H5DYvAmyVIgO5jY6DpsGi3ziuTXSrVHedpJ6csdLnG1LKh0ptqMqx17cqwYvtf++JRoPXYqoKIJVgfpMNPtNgZvjB3Zr0L0zTOzKiyoMB5IFt+kz++LUsy4LakMWMi4A6z2w2zNJEXSGEAdJsJjp1nbAzsjHTMlQLdRPVvM4YrMcxWtJuDMEXtuIjFaDF2GkeIxX0CDKgnfUoiCO47H98MuCwAGQTYkE2iP2jzthAZZvKG9J1ZQYsR82xTh3EmVDTcaitwGkjpBie2/vhpXzY0g1JZhYNOonwLnCyvkizl7gxsdt7SRaIt8jB+gL5CqVVHDABtUyukDbqInv7YNQlQaZ50gsNoiBP7nCmplWA1LYMLn9/mMMeFZQgEEwDa2lbHuIOrvfzhqwZfLZZvpN5ggjaL/wDPzjd61Ok6LIZnss9I63PKo77nFM3nhTAWmt4BI2kWBYySR0j4wjKzIqsCZaoSex0q0flHbfEuXSGl5N6bevzNUVKiEndo1NZQI6ACepDE9sApwuspPqqLMAIuGg7eVIJiRc+dwWSj6wdKjKBKlCQdQ8WEGea/UDfDXJl6hYBgYHMdwB3HSNsFDbCqGYAYSOX8o8/AnbALDmcnSCsrpUbqDyt8k/mPIxrXWuXkU0qUwoh2KoT20wQSemxB84xqUmFRiHRR95IYgH7wO632uR+kB2IB4JXirUDyym8bTI79QAf0x03Asg5lqiDSTN2tuTpXTcwLz1nGnBOBFiXIpGlPQksRGwg6R2OwG/jE+1PHBRilQKDVTMlBZdTKoiPBPucFZsV3g84nx6gtZaaUyV5mJCkARqAg/eOtdOBOHZ/1GNPlltzH0gnuTYCN4wuyvCqYA06j47nucNctw1AW0jSSQxED9TGGLBbiR0I1OBUUMsvAAEEODpJM3GmR3xZagCk2ExfpfqD8G+Kpl0JIU/SNTMbi3/OAPV0syqH9JHhiygXEBiJEgCbxt+mENG1PMGqSYjz0t27jFdNVTAYMD+hHMpHzAODMzTWNo8g9cUp1CLcs9x1/2wAB5OnULSpIBHUdf74Y5bLsuqoYBUMFExLRIEwYsCbCcZFiCoER7xbcbdtsa5qnOhGYABSzE3NyDAMWsDYd74aExPmcjVqPV9Folw8l7LIGqSZMCJwdlOBgIddQMXXnLVCCZIaEE2EDfrI7YZ5JdbDRSOkGJLaVgdSBdj7nbG2YzHNI0KhpFqagE65OlS1gNNpjrbbBeKAUZ2ugSEVnvpAB1ToC9TFgIE7DqcBGmVIjXpErqcW0tcQ3UggD2OMqmY/hdJgCmvLBKhiok8oJA3vAtv3ODKnESiNqQtTHUFTywCCBM7RfvNsKmUGVKbaIjpGB8tlWVgWmxnpsZkW8mfzxpkc3YARBEr7dv884IZpcq8iE17HaTNh07d79jgFYPnc6KbQAbiYEbdcc1xT7TsHVUsChY2Jv2thvW0VQD9xlEGII76pvM22G2F78IUwoOkjYj8+uGADw37VhhFTf21YmDD9l6LMWDMrHcqd8e4rAhqKYQeisEEc5jyN/gnfucbA/SgMINhJ33JaTc9fywCzPTRiIBYkkkxJ8SCPEeMBZHKVNQZ9RZiAC3MQJn4Pt7Ygofg07uSFVbKBAM7CT384EAVyDpIUDxf2Pb98aVwxhaV1U7xBJkyfbFMxWQTTQ6WJEsoBEwTGnttMRPnBYqLmGRiCIFyA12PjpbsMA5moqLZmCmPUiRq/0x1HX/wACNdK0oEFQF5d4LdxF9RPe+PazaVGoBj0J+9J6/t77ROE2NIyoZqkYKMgMQACZtA0gbjvJ3841oVVJL6oC7AFvzMG52wjOTUuxYAAk6Y6N0jsJ/Lbthnk+GFaahWaDcgeOx6frgGNq2fqOB1Lbjad5BHcib+MFU6jadIlZ+8B9NrxexNh1icJPSL1QEB0ttGwjY+TsYPeMdLm8/wDw9GXCJsuolrE/iImT1OkYCWAcR4eUPqVWVAw+pjcCSRNvb5wtzoHMyMXlV5gLAAyQCTeYFx2xjw6nUrTVzBWJmmIBIHU6YIKyLTJjxYmPUZReNOyNYjuBMm4uL+MLBWQPPUsuy6VTQ5hgIMR7kX95t5xrwjhgWajrppqQzFnKKT5gCfbzjTLUm9a66la68uz9RYXHW03OC8+yhlpIUELcs9PmaVmFNtiY6mMFBfQDW4kUeqViBygBIgi5080/VN/AwRwqmWbTSVxaWUKNrfUS0C/54Gp8PrTHJZj91NRMXCjqeseeuOqoM9DLsTEqpdhpC6oAjp0kC0CTtgS7YN9IvxjNiklNJI9UiiFEGAY1mPy2xynEytTKhyCVpEo+lYZSXDM/w142/M494hxVC9NdReop9R3I+6SFhJO4N7H7hHbDCjmaYp1YK/zCGBFxLQJv0Ig+YbziskpUBUc6KcCTpEA2uT3vtPvH74rn8/WZP5LxMLDQC5bYCT+uwwVw7IUsypBZmUAkKszIAOnV0gkjuZAwJksjSqKKhokCmNRM/wCqQTc/SsiNtftgsKOXy1DMvVqFahWJ1aWMPEAkARIv4m+HeV4hUNP1GbWk85AhlYlpnoy948b4c0an8vl0wZ2AFiSxAj3P5RhV9m8ufVzFNQSQ6sYuLhzfoLAYbbY8BlAdAeU/QYnboJ6dvY+MFspncX3AwspOrkrTA0K0DrE3Gm4AEx3/AFwyyoVjflI+odBF2jqR1wvgTNKlMswXQYjmItsLbnrfGuYrSQzyZfSBBEdBbtAxMzmJ1elaEjUSYBFxNrfHScD8LzOooCxdyTqZphenLAABNomcFgO2Y6adJ20ioTyixI0sbEXFwJM+Jwkr58LSU6dTaAiqBEKJjZiFHk74n2gpo2ZECSig6pb6xPKDtAi4HbFnpaBFOYJietxG52AkEGLxvG4GBWaaZkAmkCqn63CC8ggC2oLHe5nzjJnrjMVKcq0oGVdIWRF1F4GxiZ2E4KJ06SCZCgsB1UWNh1G4+RinFQor5dhzh9SEi8zDJEeR+uGAdwygBQV0dSEjRvqJG4N7EQQR0g4scwRmTWDFhpgTABIDAGFAsJIAPc4MzVJ8uKiKAq1YZZuFfTNUf+rSD7scBUhewNjI+b+0Xwuw6MmC7xA3m0ef1nFQAYg33/2nArsPWYbqUBC3MQSDAHuMM0VVAH32kxFlA7k2m469/cMAPN5kqF0zfsJ+Dtj3FMxSZSSgUt1VjCxe48z+/jEwwoEzVP1qpCkBaZHe3jtsOmGFWg6qedRb70g+QIJuelsKMglR01SVZzMg79I0+MHtU0toIQGedrm/WTbmPbuOsYlYQ3yTN5kIopqDq6wSYWN+98Y0qZRLELMMCQCSIAvYEzG3S/fDPLmNTiOYQJG/tG4G/wA4Efh+twTM9T1J3kRafAG2FTCwL+LI9RTqqSdmB0+fIAte2LZhauldC8oWIdhyzcydiCLT+cGMF0ddMgGNJP1EAn5X+477Ys3FACBU0mDAKX1dCO5/LCod+DzIcPWqreqIbYKDDAkSGPSNjOxxUZpqhCSdS7kSFK7SqgiZ633BtjHM51CwKaltpW0hRIOkmQ2n3sO+HvDcooFMvJqEfy1kKWBO7f07HfYXxSEwzg2XRFNR+ZoJBg6bDoXNyRedhfHL5jNvmaoWqAUQl/TA3YbD2Aj3v3x0n2xzJ9A0hJqVBpWDAgHUwXvIU9MKMvklp0jrMABbtqLE9GkfGCQo+Teoupb0zfbsB2m1t7yPnC7iXFMvT5WCl1nlLGAdxeD/AJ0xfO8VkkKoAWdRYsJPaSR7npivC+G0AvrVIdiZsux/Ydh0gTucTZVeRTVzWYqLpNEKpAZuaoOo0lgGA8xBMQYG+L5LIVWZQSFknTKLUK7TLEaltEXw0zGaly8G5gDowANh2PXfrgXMZt9LNJ5ZmTuTtM2Wx/8Ajg3se0e5SvTyck1DXqMJIEAKB3I67D/Jwv4vXrNripqUvFgAIBIAI/Bt+U+cL6OY5dTBb7yJkG/NaTsf0wTxHNljTUQFPYaZ/CLWUQRM+RgbEkBPwE+pSZ1UQoVma0yTMQRzEX238484VE6VJKA+mWJ2kypFr3LCI6+2JUKulplIYiZ0g2DD+kEG1gL9MH/YnKt6zN91CWJ+6F5iL/ebrOw6G1mNjarmhl6dCnTQoTVTW1gen59B+QvGMOKJUoZSnSDy5ADtsJI2/SAOwOBeJuGzuprqtYIV+7+ICY2v8wR4xT7Q8bTUIafpeDMAGQYJ679t8BKQiyFSpSOlpW+zXkSSSCLkDafa+H/Dg4oV6illdmCKxPIdgYtP4uvtecIs/nFKEwumSFMyZ6wpkbdYgTvhhw/Oasui1QWUBniCBMwLk7Adv+Wx8izJU6qwaZhRci0H36mY8zhq3Diai6nKwZLTfQZZZY9QAyz4GK06j+mCiBdLGZI2B+8LyY8274wyuYZ2cTtFtwAfe1mhrDYNiWMZ5qoWT06UJTPcxqHWSLn5JmN8b/ZP1VrFaiyKYLdBqcnl+AOY/G5BOOYPE6ql9YspCgzFxYW9ge5uMdpwR+R6pI06V1Ne9ucdIMW74bwT8GlTQupJJaS+rodcVCbzaT084U03ZRBMW2iNgBHwAPyxOJZjXVIW+j/7R8XCgxuNIBHQjCrL8ZASWglW2NyADBk9YBO+4jqcMOhnQrAPAJZpkWOzRN/e+BOIVVpppEaqTLWpnfZxyk+xMR0Awyo10SnKi78qkbgAS3xgBOHHNKZYKlIEtb+nVpn3E/8AOH0C5PMhxepXLM34oUgMLwzSQSbkoon+qMMlSYGox+W3/OMeC0UZFCi6hCR5BJB+b+84tmsuQu7SDqsLmxEAA32GJTG0RqIFam7ESJ2EyohiPzCiT3wXmX1EgktdgNtpOmIIteMc/Qr5ioabMrCG0KNIH1MA2rT1J038R3x0fEcsKdBhY1IgsygRJi3Ue3XFEg9eiAFgE2g2B/c48wbw/IadRqlj9IAIAAgb+5/tbEw6EczkuJmiQaiwY/luBKlumrtg6tmqZ00yQ0/Vb6j5jcCP0wuzReuDTUQguSY297wLG4wpzdP0eZHOmQsmROmfpI/3F+/SC6Opo5tOeCzhLC9o7Fuij874PeowSajCmuygXYnuOpP7ftzn2XyV2zVZW0IukEtEtE9Lkb2H7RPqcTZjLCV0imo+kDzAm0k4G6DbY0/g0PMxdgQdIIEkdTpBJ8X384yzHD0sfUKJ+Aggie0TF+wwE1VT/KpMVYfUwkR0i4ub4xTIAEq1ao39JJUMI623A6fvhDHnDOE0lGtQrBTKxJDsLhTILBe+OmyOVllq1X5z9KqdI8se6jYTYH4xzXovWIUIUooqhQOWAOY+TJAnD/O/ysnUgln0fV3JGwJk2EgeZxS8kS8CfOZx61UOilzSKaVA23Intvv0B848zOXcKzuQSJI1MJZvukAtsOnm+MqOa1kimwQMCVDGS0gDUe5Gx8r3xWvlda+kArsCTpVoaJgG9xAm0x8YTQ1gXV8o1QKaZDvOkhe8SCB4FvjzjQ5ZkEOCukAmeW34Yb2NuothpnMi9NClKlSqGASw1KwG3axMXP6457g/BcwS1akBUIJJWdYMdA7Wm/4mNtsKikwitnqBA1RpTZZ0iCBBk/B/4wXlMvUrEemVdCAT7ifpIkao6GNsFZf7RU6B0Pl6tOoQRqYLUBI/Do7dgMD1ftFSq3p011SeZ0axvALaQATBb4A74Ggtl63B6o0g8xclgsxsDpHNvt+2+MEqmnetTLGmNUQVkc256gN+WodsAfaHiMMmpiXCkSCxF4DKYtcE7dDcYXZQ1XEUZ+m6aSV2sTNhbBQ0NBm4KuByhiHVREgyPM2j3nHR0MoEy70p0+tRZ9IuQoEKoI6EkAdwD3OEXB+HVWo0/VpENqkcrgi4ChpsV3IO4+Jw541W0sm5C6lcqpNxpKR2iAR0F8BMuRJwyi9UepygemNbFoIdIAg9/pP/AKjgHNZAalAqAqHut5CtAjmFmB0kL/xhjxJWNNhRJAqANAOm8g8uoWDbkdwOxhUlDmBqcq/iVlbnFpIB7hT02w0MHanrYBxJB0qF5QBubG+528nHbUMtRp0FL3NMc5awBsSD3g9PbxjnuDVTTc1ag5ApC2AMkyBe4PN/5GCuPu2upJUqSGAW45AxJE9zafBw3gXJtxjjZTRoDGm1o0iFNlgdiNQnp0wjGb/moY5JgHSFkRpOrSLgzBPnAQ41UUGmwDhgYlTa8kmR89emK5CtBg2pkw87xKm09ZiB7YbWAii+eqCodUaeaXkwJUXm1if0w+zPGtdGjRAMIGckGNRUGTHsTY9hgPNZZgaoZQSIYCJDMRqPuTJPxbFKP2eYUn1ypdNSzpcgqC7SQ1rT/viVwN8iTNZqozeko5goAsDqXeAY2kkg9icG8MoxXNDMbmFmZEmCC1t9ub88GcJyaVWUISYtqjmFwTG8Ceu0E4Pq5JP4hk0kMaZIZmliABc9BabDv+VbsE1kScYcKGyoViFqHniZSBp9gTY33ODlq1Uyho01ZtYuxEFVF3FrAE6R8H3wVxZdTrSUXZeYgWmy7ddv2x1mU4LpozUAjTEDp1ck9z+2B5wF1k4/gVWoaVNrhVi/cANYdSdtsNMzVFUOquysTNgQVGpem+x2xfPZhHqM1P6VTTCn6W/lmADsBJH54EFQNW//AGUx8nQG/b9sQ8DWR21FKYoqsEkixMAQpme9oMeD2wO+aTUGqHUFIZRPLYCNY23v8jHvHG/mKhIJFN9I2E7SJO2kG/8AUTbpyuQzTrQZJPqMTT+mZv6am23aD298WiTrVrNmKSmsVbUfUg7AmdPvAt+eJjmlpU1oJLQzmTqY2AkBR7YmLoSY4rimFArWHUAc8DoJXlF4vc4X56rTf0gKSwoOlYBMf2/zbHmYdQbySTcmOb57+cDLQQsDrgdtUHsNt8QlY7GXEcy1GgNKCTTJJJEDV+BBaBsTEk9cJ6DkEKTIa4BHWO43Bj9PGD/tDSA9Mky7aRM7dk9hAWe4NowO+WdSupVK9CGUEAH7smSo/MYmi08G/CskyHkZSs80Ecp6yNJaLRH+BqlE1XlUiDE6ZjzJO5sf0wDWoC6o66raiw7TEf0iYvvHTqw4YulQFNNacGXRvqneeoUXtOBCY8pURGgAwCL7ayRHQzgX7WZgFKVHb8Uf1BlG3X/fG1LMCmrPzQqHSBBnrIPc2HvhEKZf0i7S2m8sDcyQOlxMSB0w2+ia7McnlnaohOiFJU8oMDeBMfETsPOHvD+GBHV6dR0qMSFWA4A+8IILAW3UjpgD0QWVEEAbuANzuTJmTJ6dMdBWzfpI7AlVVdCm0km5gAbjt5GBBI5rjfFKstRYQpHM6Fl1E8gYgwRF7TuoG04pnftDtRQqEpSBAKEhdgRAgdD1JHxhdnc2BCMPqDatXNpGpmvPecLMhQ5wGACkyAZIvMhRuTFx8Ym2aKKMq2a9T1UJkESJvzA9+gI1R7jF8u6zqjUwgfUYJ6Et7zc289CTm8uKIgQG1AlWIawCkbdSXjSDsMBJTIKoQgCsYcAuBPWDJJtaO+BZGFVKa1EcKCCJbm+tWUdQLEHaR36YI4dw58y8ryHSJYHYERsRcdO4tjPjebVWApPqVQtxY2AIkrF4me22LZLORU1ofTqkaR/UCJHhWMHbeO9sHAZo6JuC1NBPKp1TIkljMqQSfu/hgAm99sI+M1MwjKfUdHEM8RpuFBMEwbgbzucVH2zrKxGkkAnlZoAMzeeYnxP/AJ8/621asKdair+qBogwbgToIMd7dwNsMVNcjCjnDXZadR59RB6ZRYOrdgStt7g+3ScU+0vDVSkET/7mrU+xM7xYQCR0HXpjWlxBcrSY0xrUsApWxvMBr8v5mYO2xF/iv4lHKkFkOlh+ISrsVHvb3juMJYFliYZo6pmV5QBFgJIsOtySJ6ycE8SzoKayRqbkPUXRm5Y7wCNtzhYkVKgou2iSF1m406gZba0z5wfxSkgqelTYMjoYJ5hrUuq2jtA264ZQoyNaUJ8AAzuAbe9+gtIHXHmZzAgnp9J5Zjl1G5IjuD5xsF5BpliABzXJJBJt022x0FemqJTVDzVEIYkBSjBOVm07KFJ9jebE4tu2Twhh9lMuMwqVHRmpqgku2kFlJAmJnlBPa4B3xb7U5n+StKkBT9QKyBbRSKzptuSd1HcecM+E01oUaIGo6Spqa7swa8AGTBIBveIm9scl9pcmXFKoxdkWICAlmiFAncDlU/8AEhJKyb7Oj+xeV0LVqadKs+gs31MZ08o2CyfkjthFUasmZJAH8suhNRlHJqJBJO8i0+3fHS8UqtToFAp1NRcrGy1ZVgix94Dr3/TkavAXqvSZz6Zb+XULC5Pt1JuIHbAgs7T7M5Ra1QVZBAEgKOUEwTzxBuNge849+1nFxTmjqaSJgT3iLeJ+Yw8y+WoZemtFIGimzhSZIAMS3yevnHyPjvExWDQOYN9QYiRzEEDYmZ/364qKIsNoVlNGu6fVaST3E9RtK/qcOeHFdKFipLUQE6SeVbfAOOT4VWDUK9IACV1T0mw3Atbpc4e8PQMuSghgoMkFe5Fo3E9vnGc1+f6NEbcV11Iq6SRZBIH03kn+iCV6xAbpgPhagVkQkEU3aIkkqPpnzt8jGvE+KN/KVabKsEAswEiGURue4/XC/h9IpVZaUtpAEhtW0EXiOkGxJ+BjRcEHTZHKfxCjS5BAn+XcwSTfUQN8THTcHo6KSz2A0rNvfz8/GJgyKzgcplzVfQpnex+6IJOqBJAA6DtOLZegDVVlcPTDQYUhjeJOr7o3kTvfG+TygCkmrqKqUqPoCgE2AXmOqTaB8Rvj050UY0IgRPvjmJPUE/d/5viVyWzLj5IqqIBgx0IsLAdyBed5N74Jy1AqT6jayTqFJBPe5bYEReNtpvgbi6Co9J1AKMWCsLREAeN/nDLLVmQOlJoaAWa7kE/dkjVvaP8ADBXRhn+Esmmqi8wEEEiVXchpsY6NsRIxWhStZpJaYDBotcHuPabDxYLiVHS6hFad2qO06iL8pBhRIG0Hp1xuroGcg6XUBmvMAc0RsSBuOk/kh9DLNZyaYE81SEW8aKawb9iZ/wB9saZaii1VOwVQAQTci4UiIiAevQ4TU+IB2BZD15jsDEwI8d9xOPcrxNiKivOkMQllCmJETN7QR7eMNMNo6yuYJdna5Fx2J6AbnoN4xbjLsmXyyRNRnLsSLLMnbbUR3vE4V0+JD6SGBjUDHKIk6mAJ6TCgfrsf9o8w3rJBIFOmupDHL+I+W3HwcPomsiXiGpqhCqCJ1ARP3dMAx7Az474Y8Jy59Cs4H8wByahE+npUkATu5YRtYASNgVlbNwXBkDVzMbBQCUO0wRA/UdsdNnZbIBpizOTIBqFbdO45/wBMKin0ceHdnDEBuVSZWSDCqIbfUYtB3xXOrUdZoklxdgd7AD/SSBudr7zYtK32dqVKAb1BQ9PYOCGZfbtOq/bwcBVaNOnFRHZ/qcAAAQ5VTBnYEhZG0jAUmLQ3JJU6mBgmYBU3k73ExgrNJrQKxELCNH1cw5CDtvA7X9sW4kfWTVpEgXZTflvzqw3Ez0sZ2xhksoadJnYMpkFCFgluliokfJuBhDMM4hZSsTUVARU3LwYv1Jgjz3742enpqUi30FFqTMREDdeziLdYPSMbcIyWs1GrFkpAMzMwuD0iT3PzjNKQ0q0OybgBtJgiN4PmQN7Gx3AN81xU+rFgFpXXcMSw+qNwZBF7WGBMuxpqKlENp1gQAZBsCu17CZ6xe+CqdVVpuwpI5IMa1LFVPMVgtDKrAHbp2NvK32irJTpGVnUGIpqig3iLLIMkE9ZGGsk1Rpn6CUi9ZgWJEIAIiox1QwkRNrdLwe6zIUVrvQ5ioJhid15hcdJJYbgxPjDikvO1PMVGqU6hKrrJME9T0BBhT7g7HC98hUpn0jRUrTcsIJkr96ZN5VQfFsHQzRDTWpLkGGJZQOokOBaCsE/lhn9lMhSrZpzoZVC2nrACHSIMzcajbmIiTjLIVBWr19ICUjUNNAoFgBpQki0tpgztOCsvxZMrRr6VBrsBLCDfS1i0XMyIAty+2LijORd+LLXrvpYwKtMMdUHTFSCbbTIA6WxbI5b1EVdOo0q0J0+ltGr4TSbdZxyvDc6EXMwvNKnl0TGshYIQfiHfHTfYWsalVxLxE6mctYHS2mRbdb9zaYw3GibHHHaZdkX1BTVOeAwAPLCp5FgT3PbBv2W4J6TvWYElnlS+3kqCJmJ6dTe+OeyubepnatOijOWBK6nimsMyg2Eryibfub9xmc61MBTBC0ydW2plgcoMnSJnCQn4F/2lzyAABgNYqKx77qJ8Ag/kcfHM4SaZmZjSQBcOn9vTg+846fjmaICoDK+i5Gx3FVlPydX5Y5fih/mswPLWvP4ayCP/AOh+j+MXp5CSpBX2PyL1MzTVpI+tmvdRc/nYHrfHf5VULr6dMhdJVYWNPMRt5jc9/jHI8ErvSytViSGdSFBtCAqKjWvcsL+MdNkMwy0eUTU0WUS0v6aPAHW7Yz1HkuKwcjxjiGqkh0n1KNZlMiLKZXYixn5x7wmg9TNaToH82GGpW6wCF1TIjqO1sZ0+G1wtf1gaa1BykmG1qwIhZJuAZt0w5+w+W/8AqQx9SoWYsJJCqLsakWmSAALGTjRUiGfTKiHlSSABMCATECbXgSfkntiYzrVaa6mcwCQAdpgHbrp7fn1xMSCPmND+IUstOoWueRiSAOoCkkWGw63ImIDfNgFkQKqOVAPLdphvpnSFiF952wHm+K5Us7Q6840OpHMo+6FZTYmN46G2PDUpPDmpUHqE6SV2J7aSwBm97EWi+IZoa0czoGhANVMl1UbzedM9NjG4jczavDMy6j1Cpc7gX5r3jqYvf4tviVNTKRUQPymHpgEHeJIurQNxa/xinBc2+p6anWVHMSQsXgxJjV0nrO3XCodm/DbhmgE1JItyyCdQA7je3mO+L13RF9dKYquVGkFvpgfUw+92/W3XfK8PpMQUzAXTJIZSpWBB1A/e3vF5wI1JhWdkKaykoAwkQQDKzPMs2HQT5wNUgTtgnB3XS1RbKY9RPwEb2ImIEg9BIvGGtbhi8zgXaxHQ9vkb/t5WUM6KbstlZTsIUOGi4jZusd5jrF6GfUa01gBhqRgdrzY9x2nuNgMIqgr7N0AtSmHvqqaEYNqJSzLrIEECwkdGbbFePVT/ABld5geo6k2vC2gd5/bHmWzYSsnLyqdZNhpaZNugIEkee0zlxCgKlU6zMlS0TB1AKbAi5PUd/IxXgnsxqZJq9Y0gEILF5OmNJvLjWG8T+mOu47TFKnl6Wy0gdMfeIsRHbTNzMmO+BKh/hkKJo9TSFLEEHuAYvpFzffxjTjGZ15XK5sk6iAy2jkI1kEdws/IwyW7aOf49m61SoyOioo5QWIAY7AAkDUNhYdPOFmTJBpgwE1PRnmAJZwAIMFYvB6afAxb7VUyw9X6oOgsPwtcER1iQJ6BcAcVVnph5K6kFU2+/MW6iZJGJNksF+D8UqfzFVVoAADUgOocxF3Yljc9+h843ZpFEvrPqrpJLEA39OSYN5Kkz3wpzA5q7TarQWqGMgDUyMZAFrkj4w6yrUVasrlSpZa4ABLLqXVa1xKpYGInrhtdgGZxWppTy6paqpNRgWidMIBMQDEsCN28YXcPKstWSQjEb2KEWt02EWsY6YIpcRYNVqs00XfY3nlj4kkQ3g4uchpYGg00TTZWHUCoGZG9ueQe3scIRbLVdJUSNZEqwA/moPqiR9Yi8QbeDhdnMrEVGABAlgssu/Kw2lG/SYxrUpqFTmPpsNasLGmQpOpY803t1AGDaruUMKrMrBoBIXSxAcj+goTI6GD7IBfmKvqE6j/JqrpLxZXAhXHWIABPeewwyFU1svUlT/EUUNN+pZLGQbatrm0z5GFeeZ0oq9InTrJF5sdOpGEQYKmQd5EC2D0zQp1Jpz6lBBKEk6kMa1Yn7y7bbaPwmCwaOf4ZmXq1KoJaRTLLfcgqb9ZMNBneMEcWrvUQttqABiwBmJ8fT++DuJZBEqI1NopVyCpAOxvEjqCSYO0ntgTjbwrqoKuhX6YDFtJYwSCZM3IG898ap27IfAJw7htT+YGhVejpLzsYpQVAm0iMdX9j6/wDD1SEOp2pFQLQANMGASdyIJ7na2Oa+ztb+dIBaoaTsFqMWZgANatsNlNo3ieuG/BKmnNV3FSaITUNhJfQ8NH3rxfvipurM4q0fReA5QUKL1qkDUusgIEAFjBP1MSe+OW+2vGTUuv0CjVUxuHV6cifYNjD7W8TqU6FFBC0VBUieiqCsnqSw39++E1KuHFRJlvXZbbgVUanPnnUm3WTiegSzbPa9D/6HVBOmg67GYDNo+NLtBwi4VTqMz010EVCpXWNyu9jtaT3BAOOoyeTrChVSrKxlkkGHI+sRYQSAbgXtGEvCMqadY1mREENphBY6Wb6tIgaRp/8AUJnFQfISXA84RlRmatZVHKaOmnzaRAN56AzJ3x1AoJQ54GprMdZMbJAGnblG2Fv2MyK06JzLQQ+ojsNg0QYNwYiBFr4rmKxrO4llVI2mZImAZM9LDtiGsjTs47PcQNXNSB6q02KhAzM0bE6JG5+8NUCJjbHf/ZWhUViY00/TChZFzv0UEqPBiSbYp9nPsj6ZZszdjMLrJEG4kQqiP9PycM+IcSSkpBtClwF/CBJO8e3vipc4IQN9qc3VU0zQQMRqkEgTqIabmLREeceY5Dj3Gq2Y0ii5UgS21zfUASJhbLfcziYdFCqlRDuRtpX9bScPxT05Z2EELpEETOplBJ83PtiYmIL7RRM0aJAEkEqRe41XIY/f9zfz2IzNeHuJDGDeCCCRIO/wZGJiYgotmU1toMDVT1KQIgD7rfi3sbR0wDwKklMrUK6jNhIABBWYsbHVtiYmBhE3r01LWBDJUZNUySBJE26ESOxjA2ZRJL6YYskkWuy6piIF9+9vmYmE+CkXp5fldSTeCT0I5LQZgXH/ALcGcNBXMVa4iUQwI6mFBne0zG0gYmJiuhMTZvMO5KuxIdNTHY7EQD8G/wDUcdlxWnPDqWq/KanaDqjSP6dMrHnExMUuCJ8o5ThnNTh5YNNNrwCBIBA6Hln3I7XRcVrnShBiWZCB1BdiB8QAPbExMT2bI84fLU3Bi2VqxbaGLAeRKz84N+zlYuaOqI0CkfIOqCfI0j8sTEwwY2q5BSrZe4CqzIQTbQNj+IHztgDgeYIo02G9P00vfUhqOuk+wFu2PcTEiGfFaS/w+tV0qdUKOh9TS3wZa3nCPgeadaz0tUlFdlf/AEBZBGxVgbjxPU4mJi0sMg6X+FQTSA5K8VNP4GMKSvzBjx5xxpqGlmNc6jqvPUsSGnwRIjziYmIjktHT5SmNWYysSlJfWpk30kk2jtBA+CdzjnftXnSrM62JrUj3jXTvHbExMVpr3Gcngrwb+Rmss4E6yykHs2oW8iTfF8qIq8RprZUq0o629Tb9BiYmNOc/H9k8fv8A0dFxan6nDqYY7kA+R65X9jhJToH1I1tbTOk6Zgaj4ub/ADj3ExnFlHf8PUVAgIs4Cnry+nMTjgsnwCk7+kpdUSpUpgatzqI1EiD0Fgem+JiYqPLIfB9Iz6inSSigARUIFpP02uf8OM/s3w6nTFZ2RGYPrBC6bx13k23x7iYES+D37S59kR2MEsqqLbF20z1mB0xxfGapeahJ1OFU32Bg2+Qp9xiYmKiMSZk+nLC8ubWtIV7QNubHmJiYtpMlM//Z"/>
          <p:cNvSpPr>
            <a:spLocks noChangeAspect="1" noChangeArrowheads="1"/>
          </p:cNvSpPr>
          <p:nvPr/>
        </p:nvSpPr>
        <p:spPr bwMode="auto">
          <a:xfrm>
            <a:off x="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40" name="AutoShape 4" descr="data:image/jpeg;base64,/9j/4AAQSkZJRgABAQAAAQABAAD/2wCEAAkGBxQTEhQUExQWFhUXFxwYGBgYGBoYHRocHh8cGRkgGB4aHiggHRwmHhwbITEhJSkrLy4uHB8zODMsNygtLisBCgoKDg0OGxAQGiwkHyYsLCwsLCwsNCwsLCwsLCwsNCwsLCwsNCwsLCwsLCwsLCwsLCwsLCwsLCwsLCwsLCwsLP/AABEIALUBFgMBIgACEQEDEQH/xAAbAAACAwEBAQAAAAAAAAAAAAAEBQACAwYBB//EAD4QAAIBAgQFAwEGBQMDAwUAAAECEQMhAAQSMQUiQVFhE3GBMgZCUpGhsRQjYsHwctHxFVPhgpKyJDNjc6L/xAAZAQADAQEBAAAAAAAAAAAAAAAAAQIDBAX/xAAqEQACAgEEAQMDBAMAAAAAAAAAAQIRIQMSMUFRBCJhEzLwcZGhwRSB0f/aAAwDAQACEQMRAD8AqExYLjUJi2jHrWeaY6ce6ca6Me6cFgY6ce6cbace6MFjMNOPdONtGPdGCwMNOJpxvox76eCwMAuPQuNvTx4owrCjMrtiFMblMelMCYNA4TE04I0YmjFWTRhpx7GNtGPdGHYGOnE04IFKdsT08FhRhpx7pxtox7owWIw0YmjBGjE0YLCjDTiaMEaMe6MFgD6MTRgjRiaMFhRhoxNGCNGJowWMH0YmjBGjE0YLED6MTRjfRj3RhWOgbRiYI0YmAAYJj3RhidPbFW09sYb/AINnD5AdGPdGC2UYqUGHuJcQbRj3RgpaQxb0PODch7WCaMTRg5cr5GKvl4wb0GxggTF1Tv8A55xr6JxNB7YUpDjEy0d8ZVEt3wdotIgR+nv48+cRk/z+2M3qKaas0UHFpnPtn/SgPJE7mzAeR198M6FRXUMpBB6jFs5kBUUqQL+P/OObq0a2Uc6Z9Ox2MdiPGORamp6d++3HydX04a69uJeDqNGIExhwviSVwStiIkHyP+R8YYrTx3w1FJWjhnBxdMG9PHpp4LbLmBiwy5nFbydgEExtTQn+87fPT88E/wAKe0+2BuOUWaj6dPXcgOywgUNIE6vqv+HHP6j1OyPty3wb6GhvecIwNVImRB6jb/bGopdsaZehoXSOu831E7lp3J7nB2QyC6ZIcJ0Cify1dP2w3rS043Oq+BLSjN1AAFEm2k/Ax56O5Ow3JBEe/QYZjitNXenSJIpgliDbVsqwbEyfGxJ2woqUq9SmyVKg/mWqQDBH4VvYeevsIPN/l6upjSj/ALN/8bThnUkY1K6hDUB1IDpJF7jp+X9sbUiGAZSCCJBFwR4xlT4Igi7yJiGiJ309vjBKZBVHLIPeST5mZ7Y30n6hXvp/n6GWotB/bZ5oxNGNqaEGGPzsP/GNjQx0x1EzncGgPRiaMGehjw0sVuQtrBNGJowV6ePPTwbhUDaMTRgnRjzRgsKBtGJgnRiYLCgcEYgAwtXOt2xp/GHtjk3HXtfgYGMSBgSnXJZQRGqwnrhdmOMEMyKhLqYtcEDcz/tjGXqYRdX+xovTzlmh9pAx6FmLDCpOML95WT/ULfnsPmMG08yLY1U0+zNwa6N/TxcU/OMRWGPfVGK3E7fg2Wn5xZQRsRjBaw84q2aQEAsATsDbCux1RvmNxI3UmRe43nwR0wO9I0TzcyWj+mdiSN1/38YIp5gQYYiRFjFjippn7kFVQyS1zuQOh3MT2xxau6D3L9/+/B16bjNU/wA/Q9ABAPQ9RfHmYy1NwQwkHpheCyNKAlSeZSRbUJkdrkH58Y1yebvzGVJUA+SCL9jIgjof0qHqYzqMiZaEo5RzHGeGvl6nqUb3kQb26Gf2Jx0/BeILXpyLMCQVm4jr7bXwbWoLUEGCD4BjHNZXJNlMysA+nUhJgxJI697bdx5wRvQnj7X/AAOTWtHP3L+Tq1S2IEHfHtatopu3sB7k7fviwIOOiOrcmvBzy06imb5PLajuIFzNgB5nAGXqO7tU1ylTboBoLBdAGwgn3kbxgnOMFy9QwDMASYVSfvP48e+NuEZdqgUEAsAC0yo1QAZiSLjpjllPdrOT4ijoUdulS7C8rldMM7DuF3t3N7DCbOZ962g03BXVLMBEhX0lRJssKfeRjbiDlqjUtMppGtxyS0g6VgyFiRv+eMqNHSF0LpQiyACzamJi8QZBjGS3as1Kawae3ThUXktTp3Y2uSfeSWJPyTjb0/Hzg+lktBUuFvYLckz2AMTtvgGvWYqI5NZkRDEKOrAEKJ6X846F6rZ7IqzB+n3e6TorGJpwJWyjmorippVbaYnV5YyBJ8AbDBVNjs2/fvjphrSf3KjGekl9rsj0gRGK0gfpNyOvcY0nFKvfqP8ADhzlXu/KFGN+000YgXziuqceYvcTtLn3xUjHox7h7iWjPTiacXxMG4NpmVxMXx7g3htOQy9OmdqjH5H+2D1oAD6omy6mABPQSYwLk6Im762JtaAPYY14kiVWFPTZGKk2vy9txvbHhS1JeT2YwQHRpO5PqCNClQQSSSSSZJ3NyO3TB9HJ0lgqkEdcXAYCBpttv0xei7W1R5xMcDeTH+HpyToudz398SiopsNIPp/eX8I/En91/LsSHYzaPnHiVGF4WZ2np8jfxit7J2otTrqfpEiSJt0Md8Df9QYVNP8AD1CkfXyx+Uzi70hTcFY0VDsBYP8A2H7W26GXFnUA9N7jxbD+o6FsMTmCDHptvuI/zzhfxnh5rMh0wUmNjv8A3jDqnVAjUBAiY6DuOlvOCM/ljTvysN1I2Ngbfng3sHFHO8C4U1NpqMSwUqhLSCJmHkTM7NPiOuHSsbhgB4xFkxyjbv1xsU8XiN9/8/zphObY1FIowmSGQeoVXTERePywtqZf71OGkMYFpDCe/fa3XDgZZhFihOxNvyk74X0atPSQpZmRtMEG5/CvkX6WtOM8JlnuVkcsgkHfuOhPm1/nBVWmGQq2x7fuO0YDr1VdeSJBDRJncBlnuQJi/wBPvhbks81SpDTpXUVGwvFyQL7dcabm1yRtSY1qZgafTJBblBE73kMPGGCoPGEFejJNRDHpElhO6wCY+cNKLggGDB87dsTGbyU4oK4wAaCqVLhmnQIAa4Ulv9MyB/TgyhVjYjY7WjCvP0nqCkfpp02mJuzHof6QP1wQAB8juMJS5ClSNzEzIxXh9ZHdgCX9P7o21HoxNjsbTa5O2A+LVQlCo4eGUACTYSf3ibYX8Gq1FpsHDFQ+uQvMzMIM9YA/fFb2Lah0gLNTqtKsEI09F1zMDYGDE+TjLhlUlCrRqRih+LqflSp+cUOa35WEdxgCjmz6gdUfTVEQVgh1MCQe4/8AiMKLrgbV8jsoO374HzaKFLbBeY3NwN/0x6tQxMR4xDUJtY9x/hxW9+RbV4PfQQ7T/wC44n8Ivdv/AHHAfCqsUwrEBkJSDvykqPzAnBf8Ssgakk7CRJ6WE98P6j8i2rwZLkxcanEHoem4j9vjHjZD/wDI/wCeCuUOAWF1k9ALFgTPSzXGAW4jyqVR2YydMqNI+7qJtJvYXA82wlqyXYbF4Lf9Ob/utjFuH1P+6SMb1s/zEaSF+7KtMiLm0BZncg22xMlnhUQMOu4NiCLEHFLVl5F9OPgxXIt1qt+uNP8Aph/7rYJ9Q9ADj0Fuw/PB9SXkNkfAL/0s/wDcb88TBDORvAxMH1H5DYvAmyVIgO5jY6DpsGi3ziuTXSrVHedpJ6csdLnG1LKh0ptqMqx17cqwYvtf++JRoPXYqoKIJVgfpMNPtNgZvjB3Zr0L0zTOzKiyoMB5IFt+kz++LUsy4LakMWMi4A6z2w2zNJEXSGEAdJsJjp1nbAzsjHTMlQLdRPVvM4YrMcxWtJuDMEXtuIjFaDF2GkeIxX0CDKgnfUoiCO47H98MuCwAGQTYkE2iP2jzthAZZvKG9J1ZQYsR82xTh3EmVDTcaitwGkjpBie2/vhpXzY0g1JZhYNOonwLnCyvkizl7gxsdt7SRaIt8jB+gL5CqVVHDABtUyukDbqInv7YNQlQaZ50gsNoiBP7nCmplWA1LYMLn9/mMMeFZQgEEwDa2lbHuIOrvfzhqwZfLZZvpN5ggjaL/wDPzjd61Ok6LIZnss9I63PKo77nFM3nhTAWmt4BI2kWBYySR0j4wjKzIqsCZaoSex0q0flHbfEuXSGl5N6bevzNUVKiEndo1NZQI6ACepDE9sApwuspPqqLMAIuGg7eVIJiRc+dwWSj6wdKjKBKlCQdQ8WEGea/UDfDXJl6hYBgYHMdwB3HSNsFDbCqGYAYSOX8o8/AnbALDmcnSCsrpUbqDyt8k/mPIxrXWuXkU0qUwoh2KoT20wQSemxB84xqUmFRiHRR95IYgH7wO632uR+kB2IB4JXirUDyym8bTI79QAf0x03Asg5lqiDSTN2tuTpXTcwLz1nGnBOBFiXIpGlPQksRGwg6R2OwG/jE+1PHBRilQKDVTMlBZdTKoiPBPucFZsV3g84nx6gtZaaUyV5mJCkARqAg/eOtdOBOHZ/1GNPlltzH0gnuTYCN4wuyvCqYA06j47nucNctw1AW0jSSQxED9TGGLBbiR0I1OBUUMsvAAEEODpJM3GmR3xZagCk2ExfpfqD8G+Kpl0JIU/SNTMbi3/OAPV0syqH9JHhiygXEBiJEgCbxt+mENG1PMGqSYjz0t27jFdNVTAYMD+hHMpHzAODMzTWNo8g9cUp1CLcs9x1/2wAB5OnULSpIBHUdf74Y5bLsuqoYBUMFExLRIEwYsCbCcZFiCoER7xbcbdtsa5qnOhGYABSzE3NyDAMWsDYd74aExPmcjVqPV9Folw8l7LIGqSZMCJwdlOBgIddQMXXnLVCCZIaEE2EDfrI7YZ5JdbDRSOkGJLaVgdSBdj7nbG2YzHNI0KhpFqagE65OlS1gNNpjrbbBeKAUZ2ugSEVnvpAB1ToC9TFgIE7DqcBGmVIjXpErqcW0tcQ3UggD2OMqmY/hdJgCmvLBKhiok8oJA3vAtv3ODKnESiNqQtTHUFTywCCBM7RfvNsKmUGVKbaIjpGB8tlWVgWmxnpsZkW8mfzxpkc3YARBEr7dv884IZpcq8iE17HaTNh07d79jgFYPnc6KbQAbiYEbdcc1xT7TsHVUsChY2Jv2thvW0VQD9xlEGII76pvM22G2F78IUwoOkjYj8+uGADw37VhhFTf21YmDD9l6LMWDMrHcqd8e4rAhqKYQeisEEc5jyN/gnfucbA/SgMINhJ33JaTc9fywCzPTRiIBYkkkxJ8SCPEeMBZHKVNQZ9RZiAC3MQJn4Pt7Ygofg07uSFVbKBAM7CT384EAVyDpIUDxf2Pb98aVwxhaV1U7xBJkyfbFMxWQTTQ6WJEsoBEwTGnttMRPnBYqLmGRiCIFyA12PjpbsMA5moqLZmCmPUiRq/0x1HX/wACNdK0oEFQF5d4LdxF9RPe+PazaVGoBj0J+9J6/t77ROE2NIyoZqkYKMgMQACZtA0gbjvJ3841oVVJL6oC7AFvzMG52wjOTUuxYAAk6Y6N0jsJ/Lbthnk+GFaahWaDcgeOx6frgGNq2fqOB1Lbjad5BHcib+MFU6jadIlZ+8B9NrxexNh1icJPSL1QEB0ttGwjY+TsYPeMdLm8/wDw9GXCJsuolrE/iImT1OkYCWAcR4eUPqVWVAw+pjcCSRNvb5wtzoHMyMXlV5gLAAyQCTeYFx2xjw6nUrTVzBWJmmIBIHU6YIKyLTJjxYmPUZReNOyNYjuBMm4uL+MLBWQPPUsuy6VTQ5hgIMR7kX95t5xrwjhgWajrppqQzFnKKT5gCfbzjTLUm9a66la68uz9RYXHW03OC8+yhlpIUELcs9PmaVmFNtiY6mMFBfQDW4kUeqViBygBIgi5080/VN/AwRwqmWbTSVxaWUKNrfUS0C/54Gp8PrTHJZj91NRMXCjqeseeuOqoM9DLsTEqpdhpC6oAjp0kC0CTtgS7YN9IvxjNiklNJI9UiiFEGAY1mPy2xynEytTKhyCVpEo+lYZSXDM/w142/M494hxVC9NdReop9R3I+6SFhJO4N7H7hHbDCjmaYp1YK/zCGBFxLQJv0Ig+YbziskpUBUc6KcCTpEA2uT3vtPvH74rn8/WZP5LxMLDQC5bYCT+uwwVw7IUsypBZmUAkKszIAOnV0gkjuZAwJksjSqKKhokCmNRM/wCqQTc/SsiNtftgsKOXy1DMvVqFahWJ1aWMPEAkARIv4m+HeV4hUNP1GbWk85AhlYlpnoy948b4c0an8vl0wZ2AFiSxAj3P5RhV9m8ufVzFNQSQ6sYuLhzfoLAYbbY8BlAdAeU/QYnboJ6dvY+MFspncX3AwspOrkrTA0K0DrE3Gm4AEx3/AFwyyoVjflI+odBF2jqR1wvgTNKlMswXQYjmItsLbnrfGuYrSQzyZfSBBEdBbtAxMzmJ1elaEjUSYBFxNrfHScD8LzOooCxdyTqZphenLAABNomcFgO2Y6adJ20ioTyixI0sbEXFwJM+Jwkr58LSU6dTaAiqBEKJjZiFHk74n2gpo2ZECSig6pb6xPKDtAi4HbFnpaBFOYJietxG52AkEGLxvG4GBWaaZkAmkCqn63CC8ggC2oLHe5nzjJnrjMVKcq0oGVdIWRF1F4GxiZ2E4KJ06SCZCgsB1UWNh1G4+RinFQor5dhzh9SEi8zDJEeR+uGAdwygBQV0dSEjRvqJG4N7EQQR0g4scwRmTWDFhpgTABIDAGFAsJIAPc4MzVJ8uKiKAq1YZZuFfTNUf+rSD7scBUhewNjI+b+0Xwuw6MmC7xA3m0ef1nFQAYg33/2nArsPWYbqUBC3MQSDAHuMM0VVAH32kxFlA7k2m469/cMAPN5kqF0zfsJ+Dtj3FMxSZSSgUt1VjCxe48z+/jEwwoEzVP1qpCkBaZHe3jtsOmGFWg6qedRb70g+QIJuelsKMglR01SVZzMg79I0+MHtU0toIQGedrm/WTbmPbuOsYlYQ3yTN5kIopqDq6wSYWN+98Y0qZRLELMMCQCSIAvYEzG3S/fDPLmNTiOYQJG/tG4G/wA4Efh+twTM9T1J3kRafAG2FTCwL+LI9RTqqSdmB0+fIAte2LZhauldC8oWIdhyzcydiCLT+cGMF0ddMgGNJP1EAn5X+477Ys3FACBU0mDAKX1dCO5/LCod+DzIcPWqreqIbYKDDAkSGPSNjOxxUZpqhCSdS7kSFK7SqgiZ633BtjHM51CwKaltpW0hRIOkmQ2n3sO+HvDcooFMvJqEfy1kKWBO7f07HfYXxSEwzg2XRFNR+ZoJBg6bDoXNyRedhfHL5jNvmaoWqAUQl/TA3YbD2Aj3v3x0n2xzJ9A0hJqVBpWDAgHUwXvIU9MKMvklp0jrMABbtqLE9GkfGCQo+Teoupb0zfbsB2m1t7yPnC7iXFMvT5WCl1nlLGAdxeD/AJ0xfO8VkkKoAWdRYsJPaSR7npivC+G0AvrVIdiZsux/Ydh0gTucTZVeRTVzWYqLpNEKpAZuaoOo0lgGA8xBMQYG+L5LIVWZQSFknTKLUK7TLEaltEXw0zGaly8G5gDowANh2PXfrgXMZt9LNJ5ZmTuTtM2Wx/8Ajg3se0e5SvTyck1DXqMJIEAKB3I67D/Jwv4vXrNripqUvFgAIBIAI/Bt+U+cL6OY5dTBb7yJkG/NaTsf0wTxHNljTUQFPYaZ/CLWUQRM+RgbEkBPwE+pSZ1UQoVma0yTMQRzEX238484VE6VJKA+mWJ2kypFr3LCI6+2JUKulplIYiZ0g2DD+kEG1gL9MH/YnKt6zN91CWJ+6F5iL/ebrOw6G1mNjarmhl6dCnTQoTVTW1gen59B+QvGMOKJUoZSnSDy5ADtsJI2/SAOwOBeJuGzuprqtYIV+7+ICY2v8wR4xT7Q8bTUIafpeDMAGQYJ679t8BKQiyFSpSOlpW+zXkSSSCLkDafa+H/Dg4oV6illdmCKxPIdgYtP4uvtecIs/nFKEwumSFMyZ6wpkbdYgTvhhw/Oasui1QWUBniCBMwLk7Adv+Wx8izJU6qwaZhRci0H36mY8zhq3Diai6nKwZLTfQZZZY9QAyz4GK06j+mCiBdLGZI2B+8LyY8274wyuYZ2cTtFtwAfe1mhrDYNiWMZ5qoWT06UJTPcxqHWSLn5JmN8b/ZP1VrFaiyKYLdBqcnl+AOY/G5BOOYPE6ql9YspCgzFxYW9ge5uMdpwR+R6pI06V1Ne9ucdIMW74bwT8GlTQupJJaS+rodcVCbzaT084U03ZRBMW2iNgBHwAPyxOJZjXVIW+j/7R8XCgxuNIBHQjCrL8ZASWglW2NyADBk9YBO+4jqcMOhnQrAPAJZpkWOzRN/e+BOIVVpppEaqTLWpnfZxyk+xMR0Awyo10SnKi78qkbgAS3xgBOHHNKZYKlIEtb+nVpn3E/8AOH0C5PMhxepXLM34oUgMLwzSQSbkoon+qMMlSYGox+W3/OMeC0UZFCi6hCR5BJB+b+84tmsuQu7SDqsLmxEAA32GJTG0RqIFam7ESJ2EyohiPzCiT3wXmX1EgktdgNtpOmIIteMc/Qr5ioabMrCG0KNIH1MA2rT1J038R3x0fEcsKdBhY1IgsygRJi3Ue3XFEg9eiAFgE2g2B/c48wbw/IadRqlj9IAIAAgb+5/tbEw6EczkuJmiQaiwY/luBKlumrtg6tmqZ00yQ0/Vb6j5jcCP0wuzReuDTUQguSY297wLG4wpzdP0eZHOmQsmROmfpI/3F+/SC6Opo5tOeCzhLC9o7Fuij874PeowSajCmuygXYnuOpP7ftzn2XyV2zVZW0IukEtEtE9Lkb2H7RPqcTZjLCV0imo+kDzAm0k4G6DbY0/g0PMxdgQdIIEkdTpBJ8X384yzHD0sfUKJ+Aggie0TF+wwE1VT/KpMVYfUwkR0i4ub4xTIAEq1ao39JJUMI623A6fvhDHnDOE0lGtQrBTKxJDsLhTILBe+OmyOVllq1X5z9KqdI8se6jYTYH4xzXovWIUIUooqhQOWAOY+TJAnD/O/ysnUgln0fV3JGwJk2EgeZxS8kS8CfOZx61UOilzSKaVA23Intvv0B848zOXcKzuQSJI1MJZvukAtsOnm+MqOa1kimwQMCVDGS0gDUe5Gx8r3xWvlda+kArsCTpVoaJgG9xAm0x8YTQ1gXV8o1QKaZDvOkhe8SCB4FvjzjQ5ZkEOCukAmeW34Yb2NuothpnMi9NClKlSqGASw1KwG3axMXP6457g/BcwS1akBUIJJWdYMdA7Wm/4mNtsKikwitnqBA1RpTZZ0iCBBk/B/4wXlMvUrEemVdCAT7ifpIkao6GNsFZf7RU6B0Pl6tOoQRqYLUBI/Do7dgMD1ftFSq3p011SeZ0axvALaQATBb4A74Ggtl63B6o0g8xclgsxsDpHNvt+2+MEqmnetTLGmNUQVkc256gN+WodsAfaHiMMmpiXCkSCxF4DKYtcE7dDcYXZQ1XEUZ+m6aSV2sTNhbBQ0NBm4KuByhiHVREgyPM2j3nHR0MoEy70p0+tRZ9IuQoEKoI6EkAdwD3OEXB+HVWo0/VpENqkcrgi4ChpsV3IO4+Jw541W0sm5C6lcqpNxpKR2iAR0F8BMuRJwyi9UepygemNbFoIdIAg9/pP/AKjgHNZAalAqAqHut5CtAjmFmB0kL/xhjxJWNNhRJAqANAOm8g8uoWDbkdwOxhUlDmBqcq/iVlbnFpIB7hT02w0MHanrYBxJB0qF5QBubG+528nHbUMtRp0FL3NMc5awBsSD3g9PbxjnuDVTTc1ag5ApC2AMkyBe4PN/5GCuPu2upJUqSGAW45AxJE9zafBw3gXJtxjjZTRoDGm1o0iFNlgdiNQnp0wjGb/moY5JgHSFkRpOrSLgzBPnAQ41UUGmwDhgYlTa8kmR89emK5CtBg2pkw87xKm09ZiB7YbWAii+eqCodUaeaXkwJUXm1if0w+zPGtdGjRAMIGckGNRUGTHsTY9hgPNZZgaoZQSIYCJDMRqPuTJPxbFKP2eYUn1ypdNSzpcgqC7SQ1rT/viVwN8iTNZqozeko5goAsDqXeAY2kkg9icG8MoxXNDMbmFmZEmCC1t9ub88GcJyaVWUISYtqjmFwTG8Ceu0E4Pq5JP4hk0kMaZIZmliABc9BabDv+VbsE1kScYcKGyoViFqHniZSBp9gTY33ODlq1Uyho01ZtYuxEFVF3FrAE6R8H3wVxZdTrSUXZeYgWmy7ddv2x1mU4LpozUAjTEDp1ck9z+2B5wF1k4/gVWoaVNrhVi/cANYdSdtsNMzVFUOquysTNgQVGpem+x2xfPZhHqM1P6VTTCn6W/lmADsBJH54EFQNW//AGUx8nQG/b9sQ8DWR21FKYoqsEkixMAQpme9oMeD2wO+aTUGqHUFIZRPLYCNY23v8jHvHG/mKhIJFN9I2E7SJO2kG/8AUTbpyuQzTrQZJPqMTT+mZv6am23aD298WiTrVrNmKSmsVbUfUg7AmdPvAt+eJjmlpU1oJLQzmTqY2AkBR7YmLoSY4rimFArWHUAc8DoJXlF4vc4X56rTf0gKSwoOlYBMf2/zbHmYdQbySTcmOb57+cDLQQsDrgdtUHsNt8QlY7GXEcy1GgNKCTTJJJEDV+BBaBsTEk9cJ6DkEKTIa4BHWO43Bj9PGD/tDSA9Mky7aRM7dk9hAWe4NowO+WdSupVK9CGUEAH7smSo/MYmi08G/CskyHkZSs80Ecp6yNJaLRH+BqlE1XlUiDE6ZjzJO5sf0wDWoC6o66raiw7TEf0iYvvHTqw4YulQFNNacGXRvqneeoUXtOBCY8pURGgAwCL7ayRHQzgX7WZgFKVHb8Uf1BlG3X/fG1LMCmrPzQqHSBBnrIPc2HvhEKZf0i7S2m8sDcyQOlxMSB0w2+ia7McnlnaohOiFJU8oMDeBMfETsPOHvD+GBHV6dR0qMSFWA4A+8IILAW3UjpgD0QWVEEAbuANzuTJmTJ6dMdBWzfpI7AlVVdCm0km5gAbjt5GBBI5rjfFKstRYQpHM6Fl1E8gYgwRF7TuoG04pnftDtRQqEpSBAKEhdgRAgdD1JHxhdnc2BCMPqDatXNpGpmvPecLMhQ5wGACkyAZIvMhRuTFx8Ym2aKKMq2a9T1UJkESJvzA9+gI1R7jF8u6zqjUwgfUYJ6Et7zc289CTm8uKIgQG1AlWIawCkbdSXjSDsMBJTIKoQgCsYcAuBPWDJJtaO+BZGFVKa1EcKCCJbm+tWUdQLEHaR36YI4dw58y8ryHSJYHYERsRcdO4tjPjebVWApPqVQtxY2AIkrF4me22LZLORU1ofTqkaR/UCJHhWMHbeO9sHAZo6JuC1NBPKp1TIkljMqQSfu/hgAm99sI+M1MwjKfUdHEM8RpuFBMEwbgbzucVH2zrKxGkkAnlZoAMzeeYnxP/AJ8/621asKdair+qBogwbgToIMd7dwNsMVNcjCjnDXZadR59RB6ZRYOrdgStt7g+3ScU+0vDVSkET/7mrU+xM7xYQCR0HXpjWlxBcrSY0xrUsApWxvMBr8v5mYO2xF/iv4lHKkFkOlh+ISrsVHvb3juMJYFliYZo6pmV5QBFgJIsOtySJ6ycE8SzoKayRqbkPUXRm5Y7wCNtzhYkVKgou2iSF1m406gZba0z5wfxSkgqelTYMjoYJ5hrUuq2jtA264ZQoyNaUJ8AAzuAbe9+gtIHXHmZzAgnp9J5Zjl1G5IjuD5xsF5BpliABzXJJBJt022x0FemqJTVDzVEIYkBSjBOVm07KFJ9jebE4tu2Twhh9lMuMwqVHRmpqgku2kFlJAmJnlBPa4B3xb7U5n+StKkBT9QKyBbRSKzptuSd1HcecM+E01oUaIGo6Spqa7swa8AGTBIBveIm9scl9pcmXFKoxdkWICAlmiFAncDlU/8AEhJKyb7Oj+xeV0LVqadKs+gs31MZ08o2CyfkjthFUasmZJAH8suhNRlHJqJBJO8i0+3fHS8UqtToFAp1NRcrGy1ZVgix94Dr3/TkavAXqvSZz6Zb+XULC5Pt1JuIHbAgs7T7M5Ra1QVZBAEgKOUEwTzxBuNge849+1nFxTmjqaSJgT3iLeJ+Yw8y+WoZemtFIGimzhSZIAMS3yevnHyPjvExWDQOYN9QYiRzEEDYmZ/364qKIsNoVlNGu6fVaST3E9RtK/qcOeHFdKFipLUQE6SeVbfAOOT4VWDUK9IACV1T0mw3Atbpc4e8PQMuSghgoMkFe5Fo3E9vnGc1+f6NEbcV11Iq6SRZBIH03kn+iCV6xAbpgPhagVkQkEU3aIkkqPpnzt8jGvE+KN/KVabKsEAswEiGURue4/XC/h9IpVZaUtpAEhtW0EXiOkGxJ+BjRcEHTZHKfxCjS5BAn+XcwSTfUQN8THTcHo6KSz2A0rNvfz8/GJgyKzgcplzVfQpnex+6IJOqBJAA6DtOLZegDVVlcPTDQYUhjeJOr7o3kTvfG+TygCkmrqKqUqPoCgE2AXmOqTaB8Rvj050UY0IgRPvjmJPUE/d/5viVyWzLj5IqqIBgx0IsLAdyBed5N74Jy1AqT6jayTqFJBPe5bYEReNtpvgbi6Co9J1AKMWCsLREAeN/nDLLVmQOlJoaAWa7kE/dkjVvaP8ADBXRhn+Esmmqi8wEEEiVXchpsY6NsRIxWhStZpJaYDBotcHuPabDxYLiVHS6hFad2qO06iL8pBhRIG0Hp1xuroGcg6XUBmvMAc0RsSBuOk/kh9DLNZyaYE81SEW8aKawb9iZ/wB9saZaii1VOwVQAQTci4UiIiAevQ4TU+IB2BZD15jsDEwI8d9xOPcrxNiKivOkMQllCmJETN7QR7eMNMNo6yuYJdna5Fx2J6AbnoN4xbjLsmXyyRNRnLsSLLMnbbUR3vE4V0+JD6SGBjUDHKIk6mAJ6TCgfrsf9o8w3rJBIFOmupDHL+I+W3HwcPomsiXiGpqhCqCJ1ARP3dMAx7Az474Y8Jy59Cs4H8wByahE+npUkATu5YRtYASNgVlbNwXBkDVzMbBQCUO0wRA/UdsdNnZbIBpizOTIBqFbdO45/wBMKin0ceHdnDEBuVSZWSDCqIbfUYtB3xXOrUdZoklxdgd7AD/SSBudr7zYtK32dqVKAb1BQ9PYOCGZfbtOq/bwcBVaNOnFRHZ/qcAAAQ5VTBnYEhZG0jAUmLQ3JJU6mBgmYBU3k73ExgrNJrQKxELCNH1cw5CDtvA7X9sW4kfWTVpEgXZTflvzqw3Ez0sZ2xhksoadJnYMpkFCFgluliokfJuBhDMM4hZSsTUVARU3LwYv1Jgjz3742enpqUi30FFqTMREDdeziLdYPSMbcIyWs1GrFkpAMzMwuD0iT3PzjNKQ0q0OybgBtJgiN4PmQN7Gx3AN81xU+rFgFpXXcMSw+qNwZBF7WGBMuxpqKlENp1gQAZBsCu17CZ6xe+CqdVVpuwpI5IMa1LFVPMVgtDKrAHbp2NvK32irJTpGVnUGIpqig3iLLIMkE9ZGGsk1Rpn6CUi9ZgWJEIAIiox1QwkRNrdLwe6zIUVrvQ5ioJhid15hcdJJYbgxPjDikvO1PMVGqU6hKrrJME9T0BBhT7g7HC98hUpn0jRUrTcsIJkr96ZN5VQfFsHQzRDTWpLkGGJZQOokOBaCsE/lhn9lMhSrZpzoZVC2nrACHSIMzcajbmIiTjLIVBWr19ICUjUNNAoFgBpQki0tpgztOCsvxZMrRr6VBrsBLCDfS1i0XMyIAty+2LijORd+LLXrvpYwKtMMdUHTFSCbbTIA6WxbI5b1EVdOo0q0J0+ltGr4TSbdZxyvDc6EXMwvNKnl0TGshYIQfiHfHTfYWsalVxLxE6mctYHS2mRbdb9zaYw3GibHHHaZdkX1BTVOeAwAPLCp5FgT3PbBv2W4J6TvWYElnlS+3kqCJmJ6dTe+OeyubepnatOijOWBK6nimsMyg2Eryibfub9xmc61MBTBC0ydW2plgcoMnSJnCQn4F/2lzyAABgNYqKx77qJ8Ag/kcfHM4SaZmZjSQBcOn9vTg+846fjmaICoDK+i5Gx3FVlPydX5Y5fih/mswPLWvP4ayCP/AOh+j+MXp5CSpBX2PyL1MzTVpI+tmvdRc/nYHrfHf5VULr6dMhdJVYWNPMRt5jc9/jHI8ErvSytViSGdSFBtCAqKjWvcsL+MdNkMwy0eUTU0WUS0v6aPAHW7Yz1HkuKwcjxjiGqkh0n1KNZlMiLKZXYixn5x7wmg9TNaToH82GGpW6wCF1TIjqO1sZ0+G1wtf1gaa1BykmG1qwIhZJuAZt0w5+w+W/8AqQx9SoWYsJJCqLsakWmSAALGTjRUiGfTKiHlSSABMCATECbXgSfkntiYzrVaa6mcwCQAdpgHbrp7fn1xMSCPmND+IUstOoWueRiSAOoCkkWGw63ImIDfNgFkQKqOVAPLdphvpnSFiF952wHm+K5Us7Q6840OpHMo+6FZTYmN46G2PDUpPDmpUHqE6SV2J7aSwBm97EWi+IZoa0czoGhANVMl1UbzedM9NjG4jczavDMy6j1Cpc7gX5r3jqYvf4tviVNTKRUQPymHpgEHeJIurQNxa/xinBc2+p6anWVHMSQsXgxJjV0nrO3XCodm/DbhmgE1JItyyCdQA7je3mO+L13RF9dKYquVGkFvpgfUw+92/W3XfK8PpMQUzAXTJIZSpWBB1A/e3vF5wI1JhWdkKaykoAwkQQDKzPMs2HQT5wNUgTtgnB3XS1RbKY9RPwEb2ImIEg9BIvGGtbhi8zgXaxHQ9vkb/t5WUM6KbstlZTsIUOGi4jZusd5jrF6GfUa01gBhqRgdrzY9x2nuNgMIqgr7N0AtSmHvqqaEYNqJSzLrIEECwkdGbbFePVT/ABld5geo6k2vC2gd5/bHmWzYSsnLyqdZNhpaZNugIEkee0zlxCgKlU6zMlS0TB1AKbAi5PUd/IxXgnsxqZJq9Y0gEILF5OmNJvLjWG8T+mOu47TFKnl6Wy0gdMfeIsRHbTNzMmO+BKh/hkKJo9TSFLEEHuAYvpFzffxjTjGZ15XK5sk6iAy2jkI1kEdws/IwyW7aOf49m61SoyOioo5QWIAY7AAkDUNhYdPOFmTJBpgwE1PRnmAJZwAIMFYvB6afAxb7VUyw9X6oOgsPwtcER1iQJ6BcAcVVnph5K6kFU2+/MW6iZJGJNksF+D8UqfzFVVoAADUgOocxF3Yljc9+h843ZpFEvrPqrpJLEA39OSYN5Kkz3wpzA5q7TarQWqGMgDUyMZAFrkj4w6yrUVasrlSpZa4ABLLqXVa1xKpYGInrhtdgGZxWppTy6paqpNRgWidMIBMQDEsCN28YXcPKstWSQjEb2KEWt02EWsY6YIpcRYNVqs00XfY3nlj4kkQ3g4uchpYGg00TTZWHUCoGZG9ueQe3scIRbLVdJUSNZEqwA/moPqiR9Yi8QbeDhdnMrEVGABAlgssu/Kw2lG/SYxrUpqFTmPpsNasLGmQpOpY803t1AGDaruUMKrMrBoBIXSxAcj+goTI6GD7IBfmKvqE6j/JqrpLxZXAhXHWIABPeewwyFU1svUlT/EUUNN+pZLGQbatrm0z5GFeeZ0oq9InTrJF5sdOpGEQYKmQd5EC2D0zQp1Jpz6lBBKEk6kMa1Yn7y7bbaPwmCwaOf4ZmXq1KoJaRTLLfcgqb9ZMNBneMEcWrvUQttqABiwBmJ8fT++DuJZBEqI1NopVyCpAOxvEjqCSYO0ntgTjbwrqoKuhX6YDFtJYwSCZM3IG898ap27IfAJw7htT+YGhVejpLzsYpQVAm0iMdX9j6/wDD1SEOp2pFQLQANMGASdyIJ7na2Oa+ztb+dIBaoaTsFqMWZgANatsNlNo3ieuG/BKmnNV3FSaITUNhJfQ8NH3rxfvipurM4q0fReA5QUKL1qkDUusgIEAFjBP1MSe+OW+2vGTUuv0CjVUxuHV6cifYNjD7W8TqU6FFBC0VBUieiqCsnqSw39++E1KuHFRJlvXZbbgVUanPnnUm3WTiegSzbPa9D/6HVBOmg67GYDNo+NLtBwi4VTqMz010EVCpXWNyu9jtaT3BAOOoyeTrChVSrKxlkkGHI+sRYQSAbgXtGEvCMqadY1mREENphBY6Wb6tIgaRp/8AUJnFQfISXA84RlRmatZVHKaOmnzaRAN56AzJ3x1AoJQ54GprMdZMbJAGnblG2Fv2MyK06JzLQQ+ojsNg0QYNwYiBFr4rmKxrO4llVI2mZImAZM9LDtiGsjTs47PcQNXNSB6q02KhAzM0bE6JG5+8NUCJjbHf/ZWhUViY00/TChZFzv0UEqPBiSbYp9nPsj6ZZszdjMLrJEG4kQqiP9PycM+IcSSkpBtClwF/CBJO8e3vipc4IQN9qc3VU0zQQMRqkEgTqIabmLREeceY5Dj3Gq2Y0ii5UgS21zfUASJhbLfcziYdFCqlRDuRtpX9bScPxT05Z2EELpEETOplBJ83PtiYmIL7RRM0aJAEkEqRe41XIY/f9zfz2IzNeHuJDGDeCCCRIO/wZGJiYgotmU1toMDVT1KQIgD7rfi3sbR0wDwKklMrUK6jNhIABBWYsbHVtiYmBhE3r01LWBDJUZNUySBJE26ESOxjA2ZRJL6YYskkWuy6piIF9+9vmYmE+CkXp5fldSTeCT0I5LQZgXH/ALcGcNBXMVa4iUQwI6mFBne0zG0gYmJiuhMTZvMO5KuxIdNTHY7EQD8G/wDUcdlxWnPDqWq/KanaDqjSP6dMrHnExMUuCJ8o5ThnNTh5YNNNrwCBIBA6Hln3I7XRcVrnShBiWZCB1BdiB8QAPbExMT2bI84fLU3Bi2VqxbaGLAeRKz84N+zlYuaOqI0CkfIOqCfI0j8sTEwwY2q5BSrZe4CqzIQTbQNj+IHztgDgeYIo02G9P00vfUhqOuk+wFu2PcTEiGfFaS/w+tV0qdUKOh9TS3wZa3nCPgeadaz0tUlFdlf/AEBZBGxVgbjxPU4mJi0sMg6X+FQTSA5K8VNP4GMKSvzBjx5xxpqGlmNc6jqvPUsSGnwRIjziYmIjktHT5SmNWYysSlJfWpk30kk2jtBA+CdzjnftXnSrM62JrUj3jXTvHbExMVpr3Gcngrwb+Rmss4E6yykHs2oW8iTfF8qIq8RprZUq0o629Tb9BiYmNOc/H9k8fv8A0dFxan6nDqYY7kA+R65X9jhJToH1I1tbTOk6Zgaj4ub/ADj3ExnFlHf8PUVAgIs4Cnry+nMTjgsnwCk7+kpdUSpUpgatzqI1EiD0Fgem+JiYqPLIfB9Iz6inSSigARUIFpP02uf8OM/s3w6nTFZ2RGYPrBC6bx13k23x7iYES+D37S59kR2MEsqqLbF20z1mB0xxfGapeahJ1OFU32Bg2+Qp9xiYmKiMSZk+nLC8ubWtIV7QNubHmJiYtpMlM//Z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71438" y="-1470025"/>
            <a:ext cx="4714875" cy="30765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4342" name="Picture 6" descr="Wheat near Pendleton, Oregon (Photo: Lynn Ketchum)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8800" y="4419600"/>
            <a:ext cx="2905125" cy="1905000"/>
          </a:xfrm>
          <a:prstGeom prst="rect">
            <a:avLst/>
          </a:prstGeom>
          <a:noFill/>
        </p:spPr>
      </p:pic>
      <p:pic>
        <p:nvPicPr>
          <p:cNvPr id="14344" name="Picture 8" descr="http://upload.wikimedia.org/wikipedia/commons/a/a6/Timber_DonnellyMills2005_SeanMcClea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14400" y="3810000"/>
            <a:ext cx="3738033" cy="28035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76838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304800"/>
            <a:ext cx="7520940" cy="4375677"/>
          </a:xfrm>
        </p:spPr>
        <p:txBody>
          <a:bodyPr>
            <a:normAutofit lnSpcReduction="10000"/>
          </a:bodyPr>
          <a:lstStyle/>
          <a:p>
            <a:pPr marL="571500" indent="-571500">
              <a:buFont typeface="Courier New" panose="02070309020205020404" pitchFamily="49" charset="0"/>
              <a:buChar char="o"/>
            </a:pPr>
            <a:r>
              <a:rPr lang="en-US" sz="3600" b="0" dirty="0" smtClean="0">
                <a:latin typeface="Arial" panose="020B0604020202020204" pitchFamily="34" charset="0"/>
                <a:cs typeface="Arial" panose="020B0604020202020204" pitchFamily="34" charset="0"/>
              </a:rPr>
              <a:t>Imported- something brought into a country for sale</a:t>
            </a:r>
          </a:p>
          <a:p>
            <a:pPr marL="1266444" lvl="8" indent="-571500">
              <a:spcBef>
                <a:spcPts val="800"/>
              </a:spcBef>
              <a:buClrTx/>
              <a:buFont typeface="Courier New" panose="02070309020205020404" pitchFamily="49" charset="0"/>
              <a:buChar char="o"/>
            </a:pP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Ex. Glassware, china</a:t>
            </a:r>
          </a:p>
          <a:p>
            <a:pPr marL="571500" indent="-571500">
              <a:buFont typeface="Courier New" panose="02070309020205020404" pitchFamily="49" charset="0"/>
              <a:buChar char="o"/>
            </a:pPr>
            <a:r>
              <a:rPr lang="en-US" sz="3600" b="0" dirty="0" smtClean="0">
                <a:latin typeface="Arial" panose="020B0604020202020204" pitchFamily="34" charset="0"/>
                <a:cs typeface="Arial" panose="020B0604020202020204" pitchFamily="34" charset="0"/>
              </a:rPr>
              <a:t>Indentured servant- employer paid for the servant to come to the colonies- the servant had to work a certain number of </a:t>
            </a:r>
            <a:r>
              <a:rPr lang="en-US" sz="3600" b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yrs</a:t>
            </a:r>
            <a:r>
              <a:rPr lang="en-US" sz="3600" b="0" dirty="0" smtClean="0">
                <a:latin typeface="Arial" panose="020B0604020202020204" pitchFamily="34" charset="0"/>
                <a:cs typeface="Arial" panose="020B0604020202020204" pitchFamily="34" charset="0"/>
              </a:rPr>
              <a:t> before they were free</a:t>
            </a:r>
          </a:p>
        </p:txBody>
      </p:sp>
    </p:spTree>
    <p:extLst>
      <p:ext uri="{BB962C8B-B14F-4D97-AF65-F5344CB8AC3E}">
        <p14:creationId xmlns:p14="http://schemas.microsoft.com/office/powerpoint/2010/main" val="1376838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304800"/>
            <a:ext cx="7520940" cy="4375677"/>
          </a:xfrm>
        </p:spPr>
        <p:txBody>
          <a:bodyPr>
            <a:normAutofit/>
          </a:bodyPr>
          <a:lstStyle/>
          <a:p>
            <a:pPr marL="571500" indent="-571500">
              <a:buFont typeface="Courier New" panose="02070309020205020404" pitchFamily="49" charset="0"/>
              <a:buChar char="o"/>
            </a:pPr>
            <a:r>
              <a:rPr lang="en-US" sz="3600" b="0" dirty="0" smtClean="0">
                <a:latin typeface="Arial" panose="020B0604020202020204" pitchFamily="34" charset="0"/>
                <a:cs typeface="Arial" panose="020B0604020202020204" pitchFamily="34" charset="0"/>
              </a:rPr>
              <a:t>Packet boats- boats that carried letters &amp; other goods from England</a:t>
            </a:r>
            <a:endParaRPr lang="en-US" sz="36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290" name="Picture 2" descr="http://www.eriecanal.org/boats/PacketBoat-1840.jpg"/>
          <p:cNvPicPr>
            <a:picLocks noChangeAspect="1" noChangeArrowheads="1"/>
          </p:cNvPicPr>
          <p:nvPr/>
        </p:nvPicPr>
        <p:blipFill>
          <a:blip r:embed="rId2" cstate="print"/>
          <a:srcRect b="9722"/>
          <a:stretch>
            <a:fillRect/>
          </a:stretch>
        </p:blipFill>
        <p:spPr bwMode="auto">
          <a:xfrm>
            <a:off x="1219200" y="2152649"/>
            <a:ext cx="7086600" cy="44291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76838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304800"/>
            <a:ext cx="7520940" cy="4375677"/>
          </a:xfrm>
        </p:spPr>
        <p:txBody>
          <a:bodyPr>
            <a:normAutofit/>
          </a:bodyPr>
          <a:lstStyle/>
          <a:p>
            <a:pPr marL="571500" indent="-571500">
              <a:buFont typeface="Courier New" panose="02070309020205020404" pitchFamily="49" charset="0"/>
              <a:buChar char="o"/>
            </a:pPr>
            <a:r>
              <a:rPr lang="en-US" sz="3600" b="0" dirty="0" smtClean="0">
                <a:latin typeface="Arial" panose="020B0604020202020204" pitchFamily="34" charset="0"/>
                <a:cs typeface="Arial" panose="020B0604020202020204" pitchFamily="34" charset="0"/>
              </a:rPr>
              <a:t>Dutch colony of New Netherland becomes the English colony of NY</a:t>
            </a:r>
          </a:p>
          <a:p>
            <a:pPr marL="571500" indent="-571500">
              <a:buFont typeface="Courier New" panose="02070309020205020404" pitchFamily="49" charset="0"/>
              <a:buChar char="o"/>
            </a:pPr>
            <a:r>
              <a:rPr lang="en-US" sz="3600" b="0" dirty="0" smtClean="0">
                <a:latin typeface="Arial" panose="020B0604020202020204" pitchFamily="34" charset="0"/>
                <a:cs typeface="Arial" panose="020B0604020202020204" pitchFamily="34" charset="0"/>
              </a:rPr>
              <a:t>1707-England &amp; Scotland joined to become the Kingdom of Great Britain</a:t>
            </a:r>
            <a:endParaRPr lang="en-US" sz="36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266" name="Picture 2" descr="http://www.lonelyplanet.com/maps/europe/england/map_of_engla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0" y="3276600"/>
            <a:ext cx="4438650" cy="33337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76838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304800"/>
            <a:ext cx="7520940" cy="4375677"/>
          </a:xfrm>
        </p:spPr>
        <p:txBody>
          <a:bodyPr>
            <a:normAutofit/>
          </a:bodyPr>
          <a:lstStyle/>
          <a:p>
            <a:pPr marL="571500" indent="-571500">
              <a:buFont typeface="Courier New" panose="02070309020205020404" pitchFamily="49" charset="0"/>
              <a:buChar char="o"/>
            </a:pPr>
            <a:r>
              <a:rPr lang="en-US" sz="3600" b="0" dirty="0" smtClean="0">
                <a:latin typeface="Arial" panose="020B0604020202020204" pitchFamily="34" charset="0"/>
                <a:cs typeface="Arial" panose="020B0604020202020204" pitchFamily="34" charset="0"/>
              </a:rPr>
              <a:t>1685- Duke of York becomes King James II of England</a:t>
            </a:r>
          </a:p>
          <a:p>
            <a:pPr marL="571500" indent="-571500">
              <a:buFont typeface="Courier New" panose="02070309020205020404" pitchFamily="49" charset="0"/>
              <a:buChar char="o"/>
            </a:pPr>
            <a:r>
              <a:rPr lang="en-US" sz="3600" b="0" dirty="0" smtClean="0">
                <a:latin typeface="Arial" panose="020B0604020202020204" pitchFamily="34" charset="0"/>
                <a:cs typeface="Arial" panose="020B0604020202020204" pitchFamily="34" charset="0"/>
              </a:rPr>
              <a:t>NY became a royal colony- colony belonged to the king and queen</a:t>
            </a:r>
            <a:endParaRPr lang="en-US" sz="36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42" name="Picture 2" descr="http://www.andrewcusack.com/kingjamesii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2667000"/>
            <a:ext cx="3169920" cy="3962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76838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304800"/>
            <a:ext cx="7520940" cy="4375677"/>
          </a:xfrm>
        </p:spPr>
        <p:txBody>
          <a:bodyPr>
            <a:normAutofit/>
          </a:bodyPr>
          <a:lstStyle/>
          <a:p>
            <a:pPr marL="571500" indent="-571500">
              <a:buFont typeface="Courier New" panose="02070309020205020404" pitchFamily="49" charset="0"/>
              <a:buChar char="o"/>
            </a:pPr>
            <a:r>
              <a:rPr lang="en-US" sz="3600" b="0" dirty="0" smtClean="0">
                <a:latin typeface="Arial" panose="020B0604020202020204" pitchFamily="34" charset="0"/>
                <a:cs typeface="Arial" panose="020B0604020202020204" pitchFamily="34" charset="0"/>
              </a:rPr>
              <a:t>Sheriffs- country officials who made sure that laws were obeyed</a:t>
            </a:r>
          </a:p>
          <a:p>
            <a:pPr marL="571500" indent="-571500">
              <a:buFont typeface="Courier New" panose="02070309020205020404" pitchFamily="49" charset="0"/>
              <a:buChar char="o"/>
            </a:pPr>
            <a:r>
              <a:rPr lang="en-US" sz="3600" b="0" dirty="0" smtClean="0">
                <a:latin typeface="Arial" panose="020B0604020202020204" pitchFamily="34" charset="0"/>
                <a:cs typeface="Arial" panose="020B0604020202020204" pitchFamily="34" charset="0"/>
              </a:rPr>
              <a:t>NY citizens could not vote in elections for Parliament</a:t>
            </a:r>
          </a:p>
          <a:p>
            <a:pPr marL="571500" indent="-571500">
              <a:buFont typeface="Courier New" panose="02070309020205020404" pitchFamily="49" charset="0"/>
              <a:buChar char="o"/>
            </a:pPr>
            <a:r>
              <a:rPr lang="en-US" sz="3600" b="0" dirty="0" smtClean="0">
                <a:latin typeface="Arial" panose="020B0604020202020204" pitchFamily="34" charset="0"/>
                <a:cs typeface="Arial" panose="020B0604020202020204" pitchFamily="34" charset="0"/>
              </a:rPr>
              <a:t>Government- system which runs a country, state or city</a:t>
            </a:r>
            <a:endParaRPr lang="en-US" sz="36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6838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304800"/>
            <a:ext cx="7520940" cy="4375677"/>
          </a:xfrm>
        </p:spPr>
        <p:txBody>
          <a:bodyPr>
            <a:normAutofit/>
          </a:bodyPr>
          <a:lstStyle/>
          <a:p>
            <a:pPr marL="571500" indent="-571500">
              <a:buFont typeface="Courier New" panose="02070309020205020404" pitchFamily="49" charset="0"/>
              <a:buChar char="o"/>
            </a:pPr>
            <a:r>
              <a:rPr lang="en-US" sz="3600" b="0" dirty="0" smtClean="0">
                <a:latin typeface="Arial" panose="020B0604020202020204" pitchFamily="34" charset="0"/>
                <a:cs typeface="Arial" panose="020B0604020202020204" pitchFamily="34" charset="0"/>
              </a:rPr>
              <a:t>Legislature- a group of elected citizens to make laws</a:t>
            </a:r>
          </a:p>
          <a:p>
            <a:pPr marL="571500" indent="-571500">
              <a:buFont typeface="Courier New" panose="02070309020205020404" pitchFamily="49" charset="0"/>
              <a:buChar char="o"/>
            </a:pPr>
            <a:r>
              <a:rPr lang="en-US" sz="3600" b="0" dirty="0" smtClean="0">
                <a:latin typeface="Arial" panose="020B0604020202020204" pitchFamily="34" charset="0"/>
                <a:cs typeface="Arial" panose="020B0604020202020204" pitchFamily="34" charset="0"/>
              </a:rPr>
              <a:t>Assembly-members of a legislature</a:t>
            </a:r>
          </a:p>
          <a:p>
            <a:pPr marL="571500" indent="-571500">
              <a:buFont typeface="Courier New" panose="02070309020205020404" pitchFamily="49" charset="0"/>
              <a:buChar char="o"/>
            </a:pPr>
            <a:r>
              <a:rPr lang="en-US" sz="3600" b="0" dirty="0" smtClean="0">
                <a:latin typeface="Arial" panose="020B0604020202020204" pitchFamily="34" charset="0"/>
                <a:cs typeface="Arial" panose="020B0604020202020204" pitchFamily="34" charset="0"/>
              </a:rPr>
              <a:t>Taxes- money collected to pay the cost of government</a:t>
            </a:r>
            <a:endParaRPr lang="en-US" sz="36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194" name="Picture 2" descr="http://www.gastongazette.com/polopoly_fs/1.264308.1390051108!/fileImage/httpImage/image.jpg_gen/derivatives/landscape_445/tax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61100" y="3975100"/>
            <a:ext cx="2882900" cy="28829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76838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1682</TotalTime>
  <Words>359</Words>
  <Application>Microsoft Office PowerPoint</Application>
  <PresentationFormat>On-screen Show (4:3)</PresentationFormat>
  <Paragraphs>43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Angles</vt:lpstr>
      <vt:lpstr>Chapter 4    Life in colonial ny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Colonial NY</vt:lpstr>
      <vt:lpstr>PowerPoint Presentation</vt:lpstr>
      <vt:lpstr>Trouble with France</vt:lpstr>
      <vt:lpstr>PowerPoint Presentation</vt:lpstr>
      <vt:lpstr>PowerPoint Presentation</vt:lpstr>
    </vt:vector>
  </TitlesOfParts>
  <Company>SUNY Campus Agreement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4    Life in colonial ny</dc:title>
  <dc:creator>Catherine Adele</dc:creator>
  <cp:lastModifiedBy>cglaub</cp:lastModifiedBy>
  <cp:revision>14</cp:revision>
  <dcterms:created xsi:type="dcterms:W3CDTF">2014-07-25T01:16:28Z</dcterms:created>
  <dcterms:modified xsi:type="dcterms:W3CDTF">2016-12-06T15:56:03Z</dcterms:modified>
</cp:coreProperties>
</file>