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6023-68C2-4243-B829-97AE80CDA16F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DA90-1FF0-43FC-A88A-721FD4AEA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6023-68C2-4243-B829-97AE80CDA16F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DA90-1FF0-43FC-A88A-721FD4AEA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6023-68C2-4243-B829-97AE80CDA16F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DA90-1FF0-43FC-A88A-721FD4AEA6B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6023-68C2-4243-B829-97AE80CDA16F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DA90-1FF0-43FC-A88A-721FD4AEA6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6023-68C2-4243-B829-97AE80CDA16F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DA90-1FF0-43FC-A88A-721FD4AEA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6023-68C2-4243-B829-97AE80CDA16F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DA90-1FF0-43FC-A88A-721FD4AEA6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6023-68C2-4243-B829-97AE80CDA16F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DA90-1FF0-43FC-A88A-721FD4AEA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6023-68C2-4243-B829-97AE80CDA16F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DA90-1FF0-43FC-A88A-721FD4AEA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6023-68C2-4243-B829-97AE80CDA16F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DA90-1FF0-43FC-A88A-721FD4AEA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6023-68C2-4243-B829-97AE80CDA16F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DA90-1FF0-43FC-A88A-721FD4AEA6B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6023-68C2-4243-B829-97AE80CDA16F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DA90-1FF0-43FC-A88A-721FD4AEA6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A656023-68C2-4243-B829-97AE80CDA16F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C08DA90-1FF0-43FC-A88A-721FD4AEA6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848" y="914400"/>
            <a:ext cx="7772400" cy="1780108"/>
          </a:xfrm>
        </p:spPr>
        <p:txBody>
          <a:bodyPr/>
          <a:lstStyle/>
          <a:p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dirty="0" smtClean="0"/>
              <a:t>The Land of 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data:image/jpeg;base64,/9j/4AAQSkZJRgABAQAAAQABAAD/2wCEAAkGBxQTEhMUExIWFhUVFRgZGRgXFhcaGRkXGhwYGBgYHR0ZHyggGBolHBccITEhJSkrLi4uFyIzODMsNygtLisBCgoKDg0OGhAQGjQkICQ0Miw0MCwtLC83LCw0NCwsLCwsLCwvNDUsLCw0LDQsLCwsMCwvLCwsLCwsLCwsLCwsLP/AABEIAL8BCAMBIgACEQEDEQH/xAAbAAEAAgMBAQAAAAAAAAAAAAAAAwQCBQYBB//EAD8QAAEDAgMFBAcFCAIDAQAAAAEAAhEDIRIxQQQFIlFhMnGBkQYTQlKhsdEUI8Hh8BVTYnKCkqLxQ9KTssJz/8QAGgEBAAIDAQAAAAAAAAAAAAAAAAEEAgMFBv/EADURAAIBAgUCAwQIBwAAAAAAAAABAgMRBBIhMVEFQRMykXGB4fAVIiNhscHR8RRCUmJygqH/2gAMAwEAAhEDEQA/APuKIiAIiIAiIgCIiAIiIAiIgCIiAIiIAiKnvHeDaTZN3HJup+g6rGUlFXewJtq2plMS90fM9w1Wi2z0gcZFNuEc3XPgMh8Vqtq2l1Rxc4yfgByHRRLi4jqM5O1PRf8ATRKo+xnte3VnNIFZ4iTYxPiL/Faz9oVf31T/AMjvqr60A2gA4TIiBMWmJjyuuj0WtKeeM3e1rX95hdmwbt9UZVan97vqoxt9XEfvquQ/5H9evRURvCmcnTYnI5C5/XQrEVQ88BzA95sxNpzGeY90jmu7aJOpsTtL9aj/AO931XtBznPY3E672jM6kD8Vq27NV/e8tOQb0k6+Y71f3Ns1R1am0uDsT22ygCCRIAOQN+ZGSh2s9Atz6oiIucWQiIgCIiAIiIAiIgCIiAIiIAiIgCIiAIiIAiIgCIodq2ltNpc4wPiTyHMqG0ldgr723gKLQYlzuyNO89AuL2reBNTjklxEukQLOdOdmjCR+Gpubz3g6q/E4cInCBmB15mwy5ZKs2DcQVwMZifFlZeX51K85XZWr7exk4jEOg6+yHTa8XA7yozvanAPEQeTT/EPm0q6WjkF6Qqd48GBVbvFhcG3nFhyyIsZjKDafwuqVWmMThA7R08PlZbeOi1m1Djd4H4Bdfos0q7XK/NArig33G/2hYvYBBAAgjIaGR/9SpHZGFgKYIGZnqV6gkkJVnctcfaKMX+8bfQSYz8VTFJvIeSzPfCSV1YI+rIoNgqYqVN3vMafMAqdcwtBERAEREAREQBERAEREAREQBERAEREAREQBERAc76QekgpNcGCSDBOeR4g0e0QJPguXq76L3gvDziLQHGDdwaRYdkX+HVd5tO7mHG8MYXub7XZnmfr0XIRGRkc4iVxsf4i1m7p9tv3NNS/co/tRvDwvl0QOGZIaQO1btD48lM0h0FtpAJPeLAhTPfH6zWLQZk90fVcy6NQNSO1brp+SkUe0dk9BPldPUt5BRoDNzgMzC1W3bQ3HYg8IyvqeSjfRAc7hHadoOZher0/T+m+FKNbNe62tz7yTAVgcgfIj5xyWHrgwNDjBNh4d2SyaZcY0EHvzHwPxWT6YMTNuRI+S7IMPtTMsbfMfrVbLcuzCrWpsIlriZEkWAJzGWS1n2Vnu9Ncso6iPx5lbDdm0mlVY8GIcJJ92eLPpKiV8rJVrn0tjQAABAAgAaBeoi5pZCIiAIiIAiIgCIiAIiIAiIgCIiAIiIAiIgCIsXvAEkgAakwEBp/SXZ+D1gJBENIkwWkxl3n9WXNlwGZXS7+2qm6i5oe1xJbABByIOnQLmQwDRcHqVvFVuDRU3MKQEmwnORyJP0VerVrA8NMES6SXAWnhi/LmrAaA6wiR8j+alVC5rKdN1Q4w9gaC0xBB0Fs+/T87bTZQ7TtbKcY3Bsgm/IFoPliChobfTwjjBhsnuEX8iD/UOamzavYFDeReHuwAEZmf6MvDEqfrK5A4Gic7gxmPevobdyvbXttP1hAeJIFtZkty5zAWS9pgXmw8PZ8CShiqYmkgN0JESeQiT1PmOpsUnuvIkaGMPmCVJVy7iD8Qqx2twJBpOgGJGsmJ+BPlzVvYFmTyHn+SxfNri55fUqA7Y7h+6dxfCzTfl2o/pdyU9F2KHRHIH4z8kB9S3fVL6VNzhhLmNJHIkXCsLmPRzfr6lVzKl8UlmXDF8NhcRqeXVdOudOLi7Msp3QREWJIREQBERAEREAWFSq1t3OA7yAs1xm/6NR1eoabwMh44RfK14Hn0WurUyK5nCOZ2Okqb3pDIl3cD8zAVWr6QsBHCRPMtAzAjPO65Rrdqm7mRzth7UxlimLcvG6O2d5eBVcC3BbCL4oDak8PZIcR9CqrxEzeqMTrv2433HeYWTN9sJjA4WnT6rj6m7aRLj94MUzAcMzJ9lS7Ds9Ok4uGIDBF2npOkknCD1JKr4nGVadJzjuvuMo0Yt2O1obwY4wDfqCJ81aXBs3vIE0qgdmRAtAJOoyjMdNSrNf0gfAb97cxbCDfIkzMddYIuQVWodaeV+NHX+34sieG1+q/U7NFxe27S9uHCw1J6mxtHzz6KNu9nklop1bTIlw4bkGOoFgRnbqpXXYvXI/VD+FfJ1u3bwZSHEbwYaMyeXTxXI7w2+pXbJMZENFgOfjEidF4+qX02OLCwl3ZOYs5VnAjDBzOoHIn8Fpn1CeIW2VcfqUsTHJLLcrOZXthczP2pytAsO+Tr0XlH1+OHRhGG/Df3srzn4xECQbT2uOoA5iZ/Ef7XpqERImTEj8R9Fov7CsYsZPFJkzHKO490rOXDQHusfI/VQPccIiRe9oznUiBcj4qIjaOdPTQ3Np1trz+SWBbcxrxcA6XHcY8wPJR09mYQZaDdwynp8rKPZWVCXY4GWEiMWbpBixthtHPPNWNm7I6WBGoGRUPTuDV1mNL3ENGcZZkGSe/F8l6ru8KYwE5G19cxZal1cAEl7QBmXCPxHmvXdLrxqUEoq2XT4kk1QSCOhXjXkgGM+Z+krAPJMBzD3Zxraf1K8o12hoBcBEtvbsmDnnfkuiCZjpUXrmtmSBc5+H1WJrMkj1g0kYh1Av8A0nyWLWU3yOF0GRBBiRh07j5IDe+i20sG1U5e0TiAkjODbvXcneVENxGqyL3xDQSfIXXB+ie76Z2kcObXk3dfE3CdeRhdq7ctLE0gEYWltnG4dikGb+064g3VKv5jfT2LjNpYThD2k3sHAmxg277KVVqOwU2GWtgyDmTkC0ZnQOIj6KytJmEREAREQBERAFqt/wBMYJDRJcAXRcfrLxW1VLe1VgpuDiJcDA1nT46rCorxZlF6o5f1DdRPfdVdqouDm+qDQYdnYZsiYzGdtZ88SyvhdDm4pdGICO0MIscg2epPJT0xJGM8WATBIE+1YHqOa5hdIBT2jh42G/FLdBGUam89wiLoxlcOYS5hGISIubRnA0k5Z9LK6KI5u/ud9VQbtrhhcKTz92XRxZwJEHW8DnK0Yl/Yy07Erc2oriYNjE5qHatrAgAzLXExeAIk5jnlc8gVXdvR2JzBSl7QbSc4MZNnCSBBjXS0+7JtJeQHUjBdOIgwDeCJaPdz/ibqTHmMjWrRYues3oy3Hnggmm8Al5IaL39n4hZ0d4h7g1ufUPFsIdqBoRbO6nLWH2QYy4JuMotoqm1Nf6xhpAC1y5ndlkSYtnlldSlF9vn0GpNt0w2SO1yPIrV7fSecJY6I+BNgYydnEHLNSba+u3BjLIkZC5MGTM5C82yvMrHZ3ksGNzcUnsxFjI15RK6GFWWFzkY5/a+4jNGtLvvR/DYc7Tw8uWvSyrVqO0AdsEAZ2kEA3JIE35fDIbBm0CYxB1plt7ZaT+u5ZufY2OXun6Kxma7FQUQcDQ+C7CMUZExfwleMMHCTpbnrbqqQ2mtf7oETbiFxxX6GMPkeYWL9pq4SCxpMDUDSdTa9tefeysg2FbLvIB7iYWa19Ws7C2XDFiuBEQ0mD0mBrqsGbQ4GZmdDl+Su0Om1q9PPC1vxBLvN44biQ7Inp+Y81qHUKRsR1gO5l0Gxvcuz6qXatjFRxc7tH5ZQOkfJQO2FrgLEA4eyZkAQAQRyJ816PAYedCjklvuSS06bA4kAzMzi/mvc/wAZ815SosLiSOIOkSbzY84t8FHU2CmbYJLjN8rTcg55/EKRuzsaXXEnQ5TMkx1/AK6SSDYmRGG3eevXqVHstBjCSJyAm5kC+ltfgjA64kx/C0Nty4vwRrqdg4iYHbJImAbYrTcZc0Bv/Q/am/amib4XWgnlyyXWztOmGxJ4o4hDoBLTwnFGQMCLm4XIeie2U27Q2ajAC13tCMifkD5Lu27fSMfeMuYHEL3I8btPfCp1/MbqexRFTbIbw0ZLr2cIbA/jOZJ5xGRWTqm1DJrDJBEgDC3DBFn54gTmcwJvLdmx4cAQQQRIIMgg5EHULJaTMpbsfVLfvQAQGiQIJMAuMSQLmLT2SZgiLqIgCIiAIodp2ptMS4xy5nuC0m8N5mpwtBa3Xme/kOn+lrnVjBamcYOWxstv3oxjXYSHOGQEnzjlnC5wVMUumSczzKOMA9AoKb24WuxtAwi8iCAJ56AE+BVGpVdQswgolhUNp3e11XHJD/VkA6DSY53B/pHWbnq+ZJ8Y+Seqb7o8gtS0NhSO52SDLuE2uPpflzgAZARlsO6wyq1zXGGNLYdBkkNvIi9pNrk+U9Ck3COEZcgpBRb7o8gtOIhKpTcE7XEbJ3LTnQJKgBiwxRhOjs9NFjSHEAbhrdR3CfgrS8zVpulJwluWU76ms2ilUwwyoWA2ktdwgiLWiZk+WljIynVBl7wQHEwIsDAA7ImBN/8AQt7QYa6QSIyGa1rN4sLWy84S1hktkGZIAI5hpN9EV5LREPQt7wpBzc7tMjii/KeokeK0rN204IwGJyxZGXE5G84zOeYU2+d4MOENJBbidIa6LMeCDhGjgLHlFzZV30dogRUbeZyEWdHsydJ65QuhhIyjDexy8c1nXJHQoOpVBDHO9mSb4SWmZFjkdBlfO8z9qrCfugcoAJ1AJvGhJ0AtpafKjK2KzgcuQGRDjcc8NrxJmbFXHnE0jC6COn1VpvuyiVt3OLpxUwAGtgxOI8QJnKIAPjdXgFrae62kElzhJdMQL3bMC0xbussn7qBxEPcCRAyhuVwO4YeossZZb7gg3lTxOInIjMSMsotqZ7wqX2J2lVwvOpJu4kGT15aKTZNn9WO1OV8haYMfqwA0U2KcvPT817fDUlToxjwgVKNCo1t3lx5TOvN3Tpqc7RhTqVsNmA5wLCBAj2tT5RrkrppzmSfGPkgdGfnp+S32BUqPq602mAb2zvECdTh7lJsNbhh2EOGYDgbaKWrUEQCDcZETmqo3ayCAwweb5+vM+agkvYhzUVTZGOuWg/6j5LHZ9iDSSIEMAGZiC0TfWBHieamwc3H5fJFqQbn0Q3UypWcXNkNadT2nSBryL/NdgNzUJxerEjWT9f1A5LWehOy4aLne+88zZttesrolRqu82WILQ8Aheoi1mQREQBERAcPtO9GF7y5xHtAuBgsLnBpByi2WgzAuo37ypCZfAAaSSDHFOG8RNluKvo5OLgomSTBHMk+71Pmoz6Nn93RznIZ8+zmufKjJtuxbVSNtzV7RtVMh7C7RwIv/ACkTzkjzCgp7BSqDHJfjaLmLw1zDpazjbTotvU9F7GKVKYtYZ5z2c5vKnZuWo0ANa0AaAgBY+FNbInPHk0j90UyHTPESSbTfDMW/gHl0EYfsZmPFJ7OHSYjDnGWHh8jM3W+/ZdX3P8m/VP2XV9z/ACb9VHh1OCc0OTm6W3GmGsbRe4NAuBAMgGxIDcyZ0AClG+AZw03GHEGIsRGfLXncDmCt3S3XWDWg0zYAZt5d69/Z9Uf8Z/x+qOnL+kZlya7ZtrBxOwmBhbp7zgTnEAjPog3zSgmXWYHEYHAwQ0gXETxtt1Wwp7uqSZpGOGJjSTPmvXbsJzoT/SOv1PmvPYzD1ZV5Pw5P2J8L7jfGcbboot3jScSyZMwQWOiZAgyIzIHfZZmkBhZIvNiBJzv1V1u7nDKlGWTRpEeUDyVTa9yOe9ri19iTkLHAWAgm4iZEaiVWWFrX8kl/q/0MnUjyvUxq7HIAzHgCDnI4dZM961+3Nc0gAzdk6dowYhXqfo45sR62RrMnSxJzEiY5k81VZ6OVWVMTWvLQIggEk4WjFIIgyCTa58ItYbD1lKzi7f4spYzJKF1uaxu9aY4ofkbGDGROs8vyWw2Yy2dJMd0lXTuypIJpOkZGLjnCqV9y1n4Ya9pa5x7BOZtrb8yrjozf8rXuZzbPg8aCJgDMnPnfkvPW2yItyP0R+4toJF6gE5YXSRItOLlafHO5k2Tc1duLF6x8xALco+aOhO3lfoyMrNA94YGkgnytYuJv0B6qP9p0/e7rHr06K3UoEQ17SCIs4QQdLHIrH1TfdGug1z+a9yttAV/2jTvxTHJrjz5D+E/ohTPeC0cnRfob+Fvmjmtvwi9jYZZCel9VPTo84PQZfmquIxlOirN3fCLmGwVSu9FZcv51KlWk8ulrgBHUxlAjKLGTneLQohSrXmq3IRwjO0za+vLRbI0BpbuRtETmT3x9FV+laWW9nf57lv6Iq5rXVufgVeMMiZdAkiOYJiREwDGkqu91YTAbEWmJmRcwco5RfSLq9BiYkZCLQBpCwc7ofIhXKeKpTjmUijUwlaEsridtueltdOixuGnam05e0QC72veLrHkLiTG+2cuLG4wA7CMQGQdFwOkr2i6WtPMBZqre5IREQBERAEREAREQBERAEREAREQBERAEREAREQBERAEREBpfSHcfr8LmYWvBuTq3wzhcjvPdTqNTA5wIgEEag/K4K+kLmvTmn90xzQMWMCYGKIJIErCtVqRpNRdjfhYQdZZ1c5ZrQMli8RcW6aHw+iqNr1pP3YjhgSLmDivOQMLOk+o53EwNAmOvfflbvEriNM9KmtkjD7E+/wB4btDbF2gcMVjnJB8FPs9FwJLnl1zYxaYjyj4qQ1QM7R+vELLGOY81DbJSRB9sYOY4gIiTxHhynS6xdt9PLFE2EgiSQDaRexCkZs7IEMb04RYTosm7KywwNz90ZmPoPJZPK5GEcygvYfStkrtcOEkwBoRmARmORHmp1HRoNZ2WtbMdkAZWGXRSLunlQiIgCIiAIiIAiIgCIiAIiIAiIgCIiAIiIAiIgCIiAIqO8alZpb6pgcIdIkC4iBfmMXkO4xnaNoxH7oECYuBOca2FheP+TLhMgbJUd87D66kWiMVi0nQj6iR4qVu2snC52F2UOBbJ6Yu0O6VZUSSkrMyjJxakt0fPNv3fVo9th0uLt8xlH4LXbTXLBMDPn0J5dPOF9TcJEG4K4/efo29kmnxtzj2h0j2vC/Rc2thHHWGp2cN1BT+rU0fJyv29gMGZOIkxo0kOPcIy5ZSpNl2tlQkAHKTItnGf6z74tkQbiCOeYUWBrRDWgTkAAPkqmh0bPki2is9r4wWHaM5SSMvC6ioba6WlzHdoWaP4oi4zwifEDVXN7bRhLqji44iHWAnjGID4gKrS3gwEOh5wkOi944rSYJstlrS95pu3DfsfT9g2o1GyWOZfJ366K0tUfSCjAdxlpDSCGF2LFiLQA2XTDS7LLyUj98Uw7CQ/S+EkXL26SWwWGSYiR4do8ybFFjTfiAIyIBuIN+miyQBEWDqoBa05umLHTPuQGaKGnTdjcS+Qey0AADqTmT5DoiAmREQBERAEREAREQBERAEREAREQBanad0vcXuZtD2F5kwJiIAAvawA65rbLCrVa0S5waBqSAL2Fz1QGl+yDE7DtTmxUxPBJu0Fowy52XCW4hqb3CxbsbQWAbZABDnDGZeBTY0iS+QIaHW5+Kv1d1UXlxcMQeLjEYIJnQ5EmYym8SsaW7Nng4WthzRMOPZMEGx1LQZ1hAShlQNAllUQBeWkjme0HT3BQYWN9mpR/l7PfDcTB/UFbdsp9mo9viHD/MGPBeYaoycx3QtLT4uBI/xQGFKo8iWPp1R5Hxc2QT/SFjtW3Oax59W4PDThkYml0WuwmBPOFjVpyZfs/F71NzZHc6Wu8lh68NyrOZ/+zDh/udhJP9RQGt2sHaGu+5a5wacL2OzcAYbI077WjMhc9t26dppEltE1GwSTk60wIEiMgIPMkAQT2juPidSa/k+k4EjrJwlvgSjKoBhtYtOjaoN+4Ph7v7lpqUIT3RYo4qpS8r04ONp1XP2Wm58Ym1XsHRkYmi99Pitz6N7mo1G+sfDyCQWxYd/vSI6Kr6SOcazaYbTkZ4DGJ7yBcEWMAamxzVuhvClsYLGzVeTxkcIERa+eZjxWiGHkqt5LSxbxGLjDDXzZW3c6gUWxGERygd6eqbbhFsrDr9T5rjqvpXUJdhAAD7AgXZGTtZ1sR4qlvv0mqvDLYADfA4hxMG9rkdNMybWunCljKa21PoKwrVmtEucGjmSAPivlT/SGtc4qxECD6115Ei09/PRZ0toNQB7pnXEST3E5/khreN4idtW3m6vjFEhlNgOKq4lsn3Qc2jmc+6xVUb3pMpepxYHnOpR4mNJJ4pcZNgCczdQMobRtDG0wwMpj3WljDrMuku8AQYzyK3O6/R+nSAJAe/3nDI9Bp8+qGa8ST09X+SMae21qpb6loDB2qtRpGLqxsz1ui3KIWVHlhERDIIiIAiIgCIiAIiIAiIgCIiAwqVWt7TgO8gdde5R7ZQbUaWOOcHSeEgzBBBvGYhebbsjarcL+yZkWuCCCD0IOnylUano/SdinES7WRIuwwLWEsbbpGVkBk/clGwgjOL53cTncnid5zmAR6zc1E4CBLWgYRMixxNPUXP8AcVIN0UwzAJDZB0zgN1EXie8kqBvo9SBJ4ptEkGIERcZZSDIMAGwhAWqexw0YKrwIEQWutp2wVl6moMqs/wA7Af8A1wrylsRaA1tV4DQABFOwFhmxZfZnfvqnlT/6IB96NabvBzfxcvPW1BnSB/lfJ/ya1e/ZnfvqnlT/AOifZnfvqnlT/wCiAr1AwmX7M4HnhYT/AIOJUVQ0ssdVk54g8ggZ2qtIhXfszv31Typ/9FqNg3O91c16zjY8LSWkwBAJLQABGn6Moyik73Zy9Ou4VHepeSxziQQwBxj+TLujJad1WtiIDA4YyMwDGKOdzF/GF9RobopMnAC3Ebw4zHuzmG9ApW7upjDDS0NuA1zg0H+UGPgsnJMjGKFeKila3ex81pbBtZcB9nzEnEWsMACSA51/9eO62XczSG46pxloLqdOm5zgfHIdXALtmUGgkhoBOZAAJ7+akWBTjg6a3Obo+jjXRwYBa73F9TyBDGn+4LcbPu2mwzGJ3N1yO4ZN/pAVxELEacY7IIiIZhER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MUExIWFhUVFRgZGRgXFhcaGRkXGhwYGBgYHR0ZHyggGBolHBccITEhJSkrLi4uFyIzODMsNygtLisBCgoKDg0OGhAQGjQkICQ0Miw0MCwtLC83LCw0NCwsLCwsLCwvNDUsLCw0LDQsLCwsMCwvLCwsLCwsLCwsLCwsLP/AABEIAL8BCAMBIgACEQEDEQH/xAAbAAEAAgMBAQAAAAAAAAAAAAAAAwQCBQYBB//EAD8QAAEDAgMFBAcFCAIDAQAAAAEAAhEDIRIxQQQFIlFhMnGBkQYTQlKhsdEUI8Hh8BVTYnKCkqLxQ9KTssJz/8QAGgEBAAIDAQAAAAAAAAAAAAAAAAEEAgMFBv/EADURAAIBAgUCAwQIBwAAAAAAAAABAgMRBBIhMVEFQRMykXGB4fAVIiNhscHR8RRCUmJygqH/2gAMAwEAAhEDEQA/APuKIiAIiIAiIgCIiAIiIAiIgCIiAIiIAiKnvHeDaTZN3HJup+g6rGUlFXewJtq2plMS90fM9w1Wi2z0gcZFNuEc3XPgMh8Vqtq2l1Rxc4yfgByHRRLi4jqM5O1PRf8ATRKo+xnte3VnNIFZ4iTYxPiL/Faz9oVf31T/AMjvqr60A2gA4TIiBMWmJjyuuj0WtKeeM3e1rX95hdmwbt9UZVan97vqoxt9XEfvquQ/5H9evRURvCmcnTYnI5C5/XQrEVQ88BzA95sxNpzGeY90jmu7aJOpsTtL9aj/AO931XtBznPY3E672jM6kD8Vq27NV/e8tOQb0k6+Y71f3Ns1R1am0uDsT22ygCCRIAOQN+ZGSh2s9Atz6oiIucWQiIgCIiAIiIAiIgCIiAIiIAiIgCIiAIiIAiIgCIodq2ltNpc4wPiTyHMqG0ldgr723gKLQYlzuyNO89AuL2reBNTjklxEukQLOdOdmjCR+Gpubz3g6q/E4cInCBmB15mwy5ZKs2DcQVwMZifFlZeX51K85XZWr7exk4jEOg6+yHTa8XA7yozvanAPEQeTT/EPm0q6WjkF6Qqd48GBVbvFhcG3nFhyyIsZjKDafwuqVWmMThA7R08PlZbeOi1m1Djd4H4Bdfos0q7XK/NArig33G/2hYvYBBAAgjIaGR/9SpHZGFgKYIGZnqV6gkkJVnctcfaKMX+8bfQSYz8VTFJvIeSzPfCSV1YI+rIoNgqYqVN3vMafMAqdcwtBERAEREAREQBERAEREAREQBERAEREAREQBERAc76QekgpNcGCSDBOeR4g0e0QJPguXq76L3gvDziLQHGDdwaRYdkX+HVd5tO7mHG8MYXub7XZnmfr0XIRGRkc4iVxsf4i1m7p9tv3NNS/co/tRvDwvl0QOGZIaQO1btD48lM0h0FtpAJPeLAhTPfH6zWLQZk90fVcy6NQNSO1brp+SkUe0dk9BPldPUt5BRoDNzgMzC1W3bQ3HYg8IyvqeSjfRAc7hHadoOZher0/T+m+FKNbNe62tz7yTAVgcgfIj5xyWHrgwNDjBNh4d2SyaZcY0EHvzHwPxWT6YMTNuRI+S7IMPtTMsbfMfrVbLcuzCrWpsIlriZEkWAJzGWS1n2Vnu9Ncso6iPx5lbDdm0mlVY8GIcJJ92eLPpKiV8rJVrn0tjQAABAAgAaBeoi5pZCIiAIiIAiIgCIiAIiIAiIgCIiAIiIAiIgCIsXvAEkgAakwEBp/SXZ+D1gJBENIkwWkxl3n9WXNlwGZXS7+2qm6i5oe1xJbABByIOnQLmQwDRcHqVvFVuDRU3MKQEmwnORyJP0VerVrA8NMES6SXAWnhi/LmrAaA6wiR8j+alVC5rKdN1Q4w9gaC0xBB0Fs+/T87bTZQ7TtbKcY3Bsgm/IFoPliChobfTwjjBhsnuEX8iD/UOamzavYFDeReHuwAEZmf6MvDEqfrK5A4Gic7gxmPevobdyvbXttP1hAeJIFtZkty5zAWS9pgXmw8PZ8CShiqYmkgN0JESeQiT1PmOpsUnuvIkaGMPmCVJVy7iD8Qqx2twJBpOgGJGsmJ+BPlzVvYFmTyHn+SxfNri55fUqA7Y7h+6dxfCzTfl2o/pdyU9F2KHRHIH4z8kB9S3fVL6VNzhhLmNJHIkXCsLmPRzfr6lVzKl8UlmXDF8NhcRqeXVdOudOLi7Msp3QREWJIREQBERAEREAWFSq1t3OA7yAs1xm/6NR1eoabwMh44RfK14Hn0WurUyK5nCOZ2Okqb3pDIl3cD8zAVWr6QsBHCRPMtAzAjPO65Rrdqm7mRzth7UxlimLcvG6O2d5eBVcC3BbCL4oDak8PZIcR9CqrxEzeqMTrv2433HeYWTN9sJjA4WnT6rj6m7aRLj94MUzAcMzJ9lS7Ds9Ok4uGIDBF2npOkknCD1JKr4nGVadJzjuvuMo0Yt2O1obwY4wDfqCJ81aXBs3vIE0qgdmRAtAJOoyjMdNSrNf0gfAb97cxbCDfIkzMddYIuQVWodaeV+NHX+34sieG1+q/U7NFxe27S9uHCw1J6mxtHzz6KNu9nklop1bTIlw4bkGOoFgRnbqpXXYvXI/VD+FfJ1u3bwZSHEbwYaMyeXTxXI7w2+pXbJMZENFgOfjEidF4+qX02OLCwl3ZOYs5VnAjDBzOoHIn8Fpn1CeIW2VcfqUsTHJLLcrOZXthczP2pytAsO+Tr0XlH1+OHRhGG/Df3srzn4xECQbT2uOoA5iZ/Ef7XpqERImTEj8R9Fov7CsYsZPFJkzHKO490rOXDQHusfI/VQPccIiRe9oznUiBcj4qIjaOdPTQ3Np1trz+SWBbcxrxcA6XHcY8wPJR09mYQZaDdwynp8rKPZWVCXY4GWEiMWbpBixthtHPPNWNm7I6WBGoGRUPTuDV1mNL3ENGcZZkGSe/F8l6ru8KYwE5G19cxZal1cAEl7QBmXCPxHmvXdLrxqUEoq2XT4kk1QSCOhXjXkgGM+Z+krAPJMBzD3Zxraf1K8o12hoBcBEtvbsmDnnfkuiCZjpUXrmtmSBc5+H1WJrMkj1g0kYh1Av8A0nyWLWU3yOF0GRBBiRh07j5IDe+i20sG1U5e0TiAkjODbvXcneVENxGqyL3xDQSfIXXB+ie76Z2kcObXk3dfE3CdeRhdq7ctLE0gEYWltnG4dikGb+064g3VKv5jfT2LjNpYThD2k3sHAmxg277KVVqOwU2GWtgyDmTkC0ZnQOIj6KytJmEREAREQBERAFqt/wBMYJDRJcAXRcfrLxW1VLe1VgpuDiJcDA1nT46rCorxZlF6o5f1DdRPfdVdqouDm+qDQYdnYZsiYzGdtZ88SyvhdDm4pdGICO0MIscg2epPJT0xJGM8WATBIE+1YHqOa5hdIBT2jh42G/FLdBGUam89wiLoxlcOYS5hGISIubRnA0k5Z9LK6KI5u/ud9VQbtrhhcKTz92XRxZwJEHW8DnK0Yl/Yy07Erc2oriYNjE5qHatrAgAzLXExeAIk5jnlc8gVXdvR2JzBSl7QbSc4MZNnCSBBjXS0+7JtJeQHUjBdOIgwDeCJaPdz/ibqTHmMjWrRYues3oy3Hnggmm8Al5IaL39n4hZ0d4h7g1ufUPFsIdqBoRbO6nLWH2QYy4JuMotoqm1Nf6xhpAC1y5ndlkSYtnlldSlF9vn0GpNt0w2SO1yPIrV7fSecJY6I+BNgYydnEHLNSba+u3BjLIkZC5MGTM5C82yvMrHZ3ksGNzcUnsxFjI15RK6GFWWFzkY5/a+4jNGtLvvR/DYc7Tw8uWvSyrVqO0AdsEAZ2kEA3JIE35fDIbBm0CYxB1plt7ZaT+u5ZufY2OXun6Kxma7FQUQcDQ+C7CMUZExfwleMMHCTpbnrbqqQ2mtf7oETbiFxxX6GMPkeYWL9pq4SCxpMDUDSdTa9tefeysg2FbLvIB7iYWa19Ws7C2XDFiuBEQ0mD0mBrqsGbQ4GZmdDl+Su0Om1q9PPC1vxBLvN44biQ7Inp+Y81qHUKRsR1gO5l0Gxvcuz6qXatjFRxc7tH5ZQOkfJQO2FrgLEA4eyZkAQAQRyJ816PAYedCjklvuSS06bA4kAzMzi/mvc/wAZ815SosLiSOIOkSbzY84t8FHU2CmbYJLjN8rTcg55/EKRuzsaXXEnQ5TMkx1/AK6SSDYmRGG3eevXqVHstBjCSJyAm5kC+ltfgjA64kx/C0Nty4vwRrqdg4iYHbJImAbYrTcZc0Bv/Q/am/amib4XWgnlyyXWztOmGxJ4o4hDoBLTwnFGQMCLm4XIeie2U27Q2ajAC13tCMifkD5Lu27fSMfeMuYHEL3I8btPfCp1/MbqexRFTbIbw0ZLr2cIbA/jOZJ5xGRWTqm1DJrDJBEgDC3DBFn54gTmcwJvLdmx4cAQQQRIIMgg5EHULJaTMpbsfVLfvQAQGiQIJMAuMSQLmLT2SZgiLqIgCIiAIodp2ptMS4xy5nuC0m8N5mpwtBa3Xme/kOn+lrnVjBamcYOWxstv3oxjXYSHOGQEnzjlnC5wVMUumSczzKOMA9AoKb24WuxtAwi8iCAJ56AE+BVGpVdQswgolhUNp3e11XHJD/VkA6DSY53B/pHWbnq+ZJ8Y+Seqb7o8gtS0NhSO52SDLuE2uPpflzgAZARlsO6wyq1zXGGNLYdBkkNvIi9pNrk+U9Ck3COEZcgpBRb7o8gtOIhKpTcE7XEbJ3LTnQJKgBiwxRhOjs9NFjSHEAbhrdR3CfgrS8zVpulJwluWU76ms2ilUwwyoWA2ktdwgiLWiZk+WljIynVBl7wQHEwIsDAA7ImBN/8AQt7QYa6QSIyGa1rN4sLWy84S1hktkGZIAI5hpN9EV5LREPQt7wpBzc7tMjii/KeokeK0rN204IwGJyxZGXE5G84zOeYU2+d4MOENJBbidIa6LMeCDhGjgLHlFzZV30dogRUbeZyEWdHsydJ65QuhhIyjDexy8c1nXJHQoOpVBDHO9mSb4SWmZFjkdBlfO8z9qrCfugcoAJ1AJvGhJ0AtpafKjK2KzgcuQGRDjcc8NrxJmbFXHnE0jC6COn1VpvuyiVt3OLpxUwAGtgxOI8QJnKIAPjdXgFrae62kElzhJdMQL3bMC0xbussn7qBxEPcCRAyhuVwO4YeossZZb7gg3lTxOInIjMSMsotqZ7wqX2J2lVwvOpJu4kGT15aKTZNn9WO1OV8haYMfqwA0U2KcvPT817fDUlToxjwgVKNCo1t3lx5TOvN3Tpqc7RhTqVsNmA5wLCBAj2tT5RrkrppzmSfGPkgdGfnp+S32BUqPq602mAb2zvECdTh7lJsNbhh2EOGYDgbaKWrUEQCDcZETmqo3ayCAwweb5+vM+agkvYhzUVTZGOuWg/6j5LHZ9iDSSIEMAGZiC0TfWBHieamwc3H5fJFqQbn0Q3UypWcXNkNadT2nSBryL/NdgNzUJxerEjWT9f1A5LWehOy4aLne+88zZttesrolRqu82WILQ8Aheoi1mQREQBERAcPtO9GF7y5xHtAuBgsLnBpByi2WgzAuo37ypCZfAAaSSDHFOG8RNluKvo5OLgomSTBHMk+71Pmoz6Nn93RznIZ8+zmufKjJtuxbVSNtzV7RtVMh7C7RwIv/ACkTzkjzCgp7BSqDHJfjaLmLw1zDpazjbTotvU9F7GKVKYtYZ5z2c5vKnZuWo0ANa0AaAgBY+FNbInPHk0j90UyHTPESSbTfDMW/gHl0EYfsZmPFJ7OHSYjDnGWHh8jM3W+/ZdX3P8m/VP2XV9z/ACb9VHh1OCc0OTm6W3GmGsbRe4NAuBAMgGxIDcyZ0AClG+AZw03GHEGIsRGfLXncDmCt3S3XWDWg0zYAZt5d69/Z9Uf8Z/x+qOnL+kZlya7ZtrBxOwmBhbp7zgTnEAjPog3zSgmXWYHEYHAwQ0gXETxtt1Wwp7uqSZpGOGJjSTPmvXbsJzoT/SOv1PmvPYzD1ZV5Pw5P2J8L7jfGcbboot3jScSyZMwQWOiZAgyIzIHfZZmkBhZIvNiBJzv1V1u7nDKlGWTRpEeUDyVTa9yOe9ri19iTkLHAWAgm4iZEaiVWWFrX8kl/q/0MnUjyvUxq7HIAzHgCDnI4dZM961+3Nc0gAzdk6dowYhXqfo45sR62RrMnSxJzEiY5k81VZ6OVWVMTWvLQIggEk4WjFIIgyCTa58ItYbD1lKzi7f4spYzJKF1uaxu9aY4ofkbGDGROs8vyWw2Yy2dJMd0lXTuypIJpOkZGLjnCqV9y1n4Ya9pa5x7BOZtrb8yrjozf8rXuZzbPg8aCJgDMnPnfkvPW2yItyP0R+4toJF6gE5YXSRItOLlafHO5k2Tc1duLF6x8xALco+aOhO3lfoyMrNA94YGkgnytYuJv0B6qP9p0/e7rHr06K3UoEQ17SCIs4QQdLHIrH1TfdGug1z+a9yttAV/2jTvxTHJrjz5D+E/ohTPeC0cnRfob+Fvmjmtvwi9jYZZCel9VPTo84PQZfmquIxlOirN3fCLmGwVSu9FZcv51KlWk8ulrgBHUxlAjKLGTneLQohSrXmq3IRwjO0za+vLRbI0BpbuRtETmT3x9FV+laWW9nf57lv6Iq5rXVufgVeMMiZdAkiOYJiREwDGkqu91YTAbEWmJmRcwco5RfSLq9BiYkZCLQBpCwc7ofIhXKeKpTjmUijUwlaEsridtueltdOixuGnam05e0QC72veLrHkLiTG+2cuLG4wA7CMQGQdFwOkr2i6WtPMBZqre5IREQBERAEREAREQBERAEREAREQBERAEREAREQBERAEREBpfSHcfr8LmYWvBuTq3wzhcjvPdTqNTA5wIgEEag/K4K+kLmvTmn90xzQMWMCYGKIJIErCtVqRpNRdjfhYQdZZ1c5ZrQMli8RcW6aHw+iqNr1pP3YjhgSLmDivOQMLOk+o53EwNAmOvfflbvEriNM9KmtkjD7E+/wB4btDbF2gcMVjnJB8FPs9FwJLnl1zYxaYjyj4qQ1QM7R+vELLGOY81DbJSRB9sYOY4gIiTxHhynS6xdt9PLFE2EgiSQDaRexCkZs7IEMb04RYTosm7KywwNz90ZmPoPJZPK5GEcygvYfStkrtcOEkwBoRmARmORHmp1HRoNZ2WtbMdkAZWGXRSLunlQiIgCIiAIiIAiIgCIiAIiIAiIgCIiAIiIAiIgCIiAIqO8alZpb6pgcIdIkC4iBfmMXkO4xnaNoxH7oECYuBOca2FheP+TLhMgbJUd87D66kWiMVi0nQj6iR4qVu2snC52F2UOBbJ6Yu0O6VZUSSkrMyjJxakt0fPNv3fVo9th0uLt8xlH4LXbTXLBMDPn0J5dPOF9TcJEG4K4/efo29kmnxtzj2h0j2vC/Rc2thHHWGp2cN1BT+rU0fJyv29gMGZOIkxo0kOPcIy5ZSpNl2tlQkAHKTItnGf6z74tkQbiCOeYUWBrRDWgTkAAPkqmh0bPki2is9r4wWHaM5SSMvC6ioba6WlzHdoWaP4oi4zwifEDVXN7bRhLqji44iHWAnjGID4gKrS3gwEOh5wkOi944rSYJstlrS95pu3DfsfT9g2o1GyWOZfJ366K0tUfSCjAdxlpDSCGF2LFiLQA2XTDS7LLyUj98Uw7CQ/S+EkXL26SWwWGSYiR4do8ybFFjTfiAIyIBuIN+miyQBEWDqoBa05umLHTPuQGaKGnTdjcS+Qey0AADqTmT5DoiAmREQBERAEREAREQBERAEREAREQBanad0vcXuZtD2F5kwJiIAAvawA65rbLCrVa0S5waBqSAL2Fz1QGl+yDE7DtTmxUxPBJu0Fowy52XCW4hqb3CxbsbQWAbZABDnDGZeBTY0iS+QIaHW5+Kv1d1UXlxcMQeLjEYIJnQ5EmYym8SsaW7Nng4WthzRMOPZMEGx1LQZ1hAShlQNAllUQBeWkjme0HT3BQYWN9mpR/l7PfDcTB/UFbdsp9mo9viHD/MGPBeYaoycx3QtLT4uBI/xQGFKo8iWPp1R5Hxc2QT/SFjtW3Oax59W4PDThkYml0WuwmBPOFjVpyZfs/F71NzZHc6Wu8lh68NyrOZ/+zDh/udhJP9RQGt2sHaGu+5a5wacL2OzcAYbI077WjMhc9t26dppEltE1GwSTk60wIEiMgIPMkAQT2juPidSa/k+k4EjrJwlvgSjKoBhtYtOjaoN+4Ph7v7lpqUIT3RYo4qpS8r04ONp1XP2Wm58Ym1XsHRkYmi99Pitz6N7mo1G+sfDyCQWxYd/vSI6Kr6SOcazaYbTkZ4DGJ7yBcEWMAamxzVuhvClsYLGzVeTxkcIERa+eZjxWiGHkqt5LSxbxGLjDDXzZW3c6gUWxGERygd6eqbbhFsrDr9T5rjqvpXUJdhAAD7AgXZGTtZ1sR4qlvv0mqvDLYADfA4hxMG9rkdNMybWunCljKa21PoKwrVmtEucGjmSAPivlT/SGtc4qxECD6115Ei09/PRZ0toNQB7pnXEST3E5/khreN4idtW3m6vjFEhlNgOKq4lsn3Qc2jmc+6xVUb3pMpepxYHnOpR4mNJJ4pcZNgCczdQMobRtDG0wwMpj3WljDrMuku8AQYzyK3O6/R+nSAJAe/3nDI9Bp8+qGa8ST09X+SMae21qpb6loDB2qtRpGLqxsz1ui3KIWVHlhERDIIiIAiIgCIiAIiIAiIgCIiAwqVWt7TgO8gdde5R7ZQbUaWOOcHSeEgzBBBvGYhebbsjarcL+yZkWuCCCD0IOnylUano/SdinES7WRIuwwLWEsbbpGVkBk/clGwgjOL53cTncnid5zmAR6zc1E4CBLWgYRMixxNPUXP8AcVIN0UwzAJDZB0zgN1EXie8kqBvo9SBJ4ptEkGIERcZZSDIMAGwhAWqexw0YKrwIEQWutp2wVl6moMqs/wA7Af8A1wrylsRaA1tV4DQABFOwFhmxZfZnfvqnlT/6IB96NabvBzfxcvPW1BnSB/lfJ/ya1e/ZnfvqnlT/AOifZnfvqnlT/wCiAr1AwmX7M4HnhYT/AIOJUVQ0ssdVk54g8ggZ2qtIhXfszv31Typ/9FqNg3O91c16zjY8LSWkwBAJLQABGn6Moyik73Zy9Ou4VHepeSxziQQwBxj+TLujJad1WtiIDA4YyMwDGKOdzF/GF9RobopMnAC3Ebw4zHuzmG9ApW7upjDDS0NuA1zg0H+UGPgsnJMjGKFeKila3ex81pbBtZcB9nzEnEWsMACSA51/9eO62XczSG46pxloLqdOm5zgfHIdXALtmUGgkhoBOZAAJ7+akWBTjg6a3Obo+jjXRwYBa73F9TyBDGn+4LcbPu2mwzGJ3N1yO4ZN/pAVxELEacY7IIiIZhER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www.health.ny.gov/statistics/cancer/registry/nycounty_610x44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51625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96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smtClean="0"/>
              <a:t>The mouth of the Hudson River opens into NY</a:t>
            </a:r>
          </a:p>
          <a:p>
            <a:pPr marL="0" indent="0">
              <a:buNone/>
            </a:pPr>
            <a:r>
              <a:rPr lang="en-US" dirty="0" smtClean="0"/>
              <a:t>Harbor-a sheltered body of water along a coast</a:t>
            </a:r>
          </a:p>
          <a:p>
            <a:pPr marL="0" indent="0">
              <a:buNone/>
            </a:pPr>
            <a:r>
              <a:rPr lang="en-US" dirty="0" smtClean="0"/>
              <a:t>b. Is one of the finest natural harbors in the world</a:t>
            </a:r>
          </a:p>
          <a:p>
            <a:pPr marL="0" indent="0">
              <a:buNone/>
            </a:pPr>
            <a:r>
              <a:rPr lang="en-US" dirty="0" smtClean="0"/>
              <a:t>c. NY borders the Atlantic Ocean in the southeast corner of the state</a:t>
            </a:r>
          </a:p>
          <a:p>
            <a:pPr marL="0" indent="0">
              <a:buNone/>
            </a:pPr>
            <a:r>
              <a:rPr lang="en-US" dirty="0" smtClean="0"/>
              <a:t>d. coast-the land along an ocean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and the Ocean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99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lphaLcPeriod"/>
            </a:pPr>
            <a:r>
              <a:rPr lang="en-US" dirty="0" smtClean="0"/>
              <a:t>Climate and Weather</a:t>
            </a:r>
          </a:p>
          <a:p>
            <a:pPr marL="0" indent="0">
              <a:buNone/>
            </a:pPr>
            <a:r>
              <a:rPr lang="en-US" dirty="0" smtClean="0"/>
              <a:t>Weather-the condition of air at a certain time and in a certain place</a:t>
            </a:r>
          </a:p>
          <a:p>
            <a:pPr marL="0" indent="0">
              <a:buNone/>
            </a:pPr>
            <a:r>
              <a:rPr lang="en-US" dirty="0" smtClean="0"/>
              <a:t>Climate-weather in a certain place over many years</a:t>
            </a:r>
          </a:p>
          <a:p>
            <a:pPr marL="0" indent="0">
              <a:buNone/>
            </a:pPr>
            <a:r>
              <a:rPr lang="en-US" dirty="0" smtClean="0"/>
              <a:t>Temperature- how hot or cold the air is</a:t>
            </a:r>
          </a:p>
          <a:p>
            <a:pPr marL="0" indent="0">
              <a:buNone/>
            </a:pPr>
            <a:r>
              <a:rPr lang="en-US" dirty="0" smtClean="0"/>
              <a:t>Elevation- height above sea level</a:t>
            </a:r>
          </a:p>
          <a:p>
            <a:pPr marL="0" indent="0">
              <a:buNone/>
            </a:pPr>
            <a:r>
              <a:rPr lang="en-US" dirty="0" smtClean="0"/>
              <a:t>Sea level-the height of land where it meets the sea</a:t>
            </a:r>
          </a:p>
          <a:p>
            <a:pPr marL="0" indent="0">
              <a:buNone/>
            </a:pPr>
            <a:r>
              <a:rPr lang="en-US" dirty="0" smtClean="0"/>
              <a:t>Precipitation- the amt. of moisture that falls as rain, snow, sleet, or hail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NY’s Seasons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6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609600"/>
            <a:ext cx="7747000" cy="56388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Precipitation affects weather and climate</a:t>
            </a:r>
          </a:p>
          <a:p>
            <a:pPr marL="0" indent="0">
              <a:buNone/>
            </a:pPr>
            <a:r>
              <a:rPr lang="en-US" dirty="0" smtClean="0"/>
              <a:t>Location affects temperature of an area and how much precipitation </a:t>
            </a:r>
            <a:r>
              <a:rPr lang="en-US" dirty="0" smtClean="0"/>
              <a:t>are </a:t>
            </a:r>
            <a:r>
              <a:rPr lang="en-US" dirty="0" smtClean="0"/>
              <a:t>will get</a:t>
            </a:r>
          </a:p>
          <a:p>
            <a:pPr marL="0" indent="0">
              <a:buNone/>
            </a:pPr>
            <a:r>
              <a:rPr lang="en-US" dirty="0" smtClean="0"/>
              <a:t>*Higher elevation-colder temps.</a:t>
            </a:r>
          </a:p>
          <a:p>
            <a:pPr marL="0" indent="0">
              <a:buNone/>
            </a:pPr>
            <a:r>
              <a:rPr lang="en-US" dirty="0" smtClean="0"/>
              <a:t>*wind blowing over water in summer-rain </a:t>
            </a:r>
          </a:p>
          <a:p>
            <a:pPr marL="0" indent="0">
              <a:buNone/>
            </a:pPr>
            <a:r>
              <a:rPr lang="en-US" dirty="0" smtClean="0"/>
              <a:t>*in winter, wind blowing over Great Lakes-snow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Extreme weather: strong winds, heavy precipitation, blizzards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53200" y="338328"/>
            <a:ext cx="2133600" cy="57607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52600"/>
            <a:ext cx="8077199" cy="4648200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dirty="0" smtClean="0"/>
              <a:t>Types of Resources</a:t>
            </a:r>
          </a:p>
          <a:p>
            <a:pPr marL="457200" indent="-457200">
              <a:buAutoNum type="arabicPeriod"/>
            </a:pPr>
            <a:r>
              <a:rPr lang="en-US" dirty="0" smtClean="0"/>
              <a:t>Natural resources- things that come from the environment</a:t>
            </a:r>
          </a:p>
          <a:p>
            <a:pPr marL="0" indent="0">
              <a:buNone/>
            </a:pPr>
            <a:r>
              <a:rPr lang="en-US" dirty="0" smtClean="0"/>
              <a:t>Environment-surroundings in which plants, people, and animals live</a:t>
            </a:r>
          </a:p>
          <a:p>
            <a:pPr marL="457200" indent="-457200">
              <a:buAutoNum type="alphaLcPeriod"/>
            </a:pPr>
            <a:r>
              <a:rPr lang="en-US" dirty="0" smtClean="0"/>
              <a:t>Renewable resources-resources that can be replaced</a:t>
            </a:r>
          </a:p>
          <a:p>
            <a:pPr marL="0" indent="0">
              <a:buNone/>
            </a:pPr>
            <a:r>
              <a:rPr lang="en-US" dirty="0" smtClean="0"/>
              <a:t>Ex. Trees, bottles, glass</a:t>
            </a:r>
          </a:p>
          <a:p>
            <a:pPr marL="0" indent="0">
              <a:buNone/>
            </a:pPr>
            <a:r>
              <a:rPr lang="en-US" dirty="0" smtClean="0"/>
              <a:t>b. Nonrenewable resources- resources that cannot be replaced.</a:t>
            </a:r>
          </a:p>
          <a:p>
            <a:pPr marL="0" indent="0">
              <a:buNone/>
            </a:pPr>
            <a:r>
              <a:rPr lang="en-US" dirty="0" smtClean="0"/>
              <a:t>Ex. Minerals, iron, fossil fuels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of 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14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304800"/>
            <a:ext cx="83820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Conservation- the careful use of natural resources</a:t>
            </a:r>
          </a:p>
          <a:p>
            <a:pPr marL="0" indent="0">
              <a:buNone/>
            </a:pPr>
            <a:r>
              <a:rPr lang="en-US" dirty="0" smtClean="0"/>
              <a:t>Ex. Recycling or reusing materials; not wasting cans or paper, keeping water and the environment clean</a:t>
            </a:r>
          </a:p>
          <a:p>
            <a:pPr marL="0" indent="0">
              <a:buNone/>
            </a:pPr>
            <a:r>
              <a:rPr lang="en-US" dirty="0" smtClean="0"/>
              <a:t>c. People make resources or raw material</a:t>
            </a:r>
          </a:p>
          <a:p>
            <a:pPr marL="0" indent="0">
              <a:buNone/>
            </a:pPr>
            <a:r>
              <a:rPr lang="en-US" dirty="0" smtClean="0"/>
              <a:t>Useful products; ex: iron can be made into steel</a:t>
            </a:r>
          </a:p>
          <a:p>
            <a:pPr marL="0" indent="0">
              <a:buNone/>
            </a:pPr>
            <a:r>
              <a:rPr lang="en-US" dirty="0" smtClean="0"/>
              <a:t>-products also called goods</a:t>
            </a:r>
          </a:p>
          <a:p>
            <a:pPr marL="0" indent="0">
              <a:buNone/>
            </a:pPr>
            <a:r>
              <a:rPr lang="en-US" dirty="0" smtClean="0"/>
              <a:t>d. Many jobs in a region depend on its resources</a:t>
            </a:r>
          </a:p>
          <a:p>
            <a:pPr marL="0" indent="0">
              <a:buNone/>
            </a:pPr>
            <a:r>
              <a:rPr lang="en-US" dirty="0" smtClean="0"/>
              <a:t>Ex. Northern NY</a:t>
            </a:r>
          </a:p>
          <a:p>
            <a:pPr marL="0" indent="0">
              <a:buNone/>
            </a:pPr>
            <a:r>
              <a:rPr lang="en-US" dirty="0" smtClean="0"/>
              <a:t>Trees                lumbering                      wood products</a:t>
            </a:r>
          </a:p>
          <a:p>
            <a:pPr marL="0" indent="0">
              <a:buNone/>
            </a:pPr>
            <a:r>
              <a:rPr lang="en-US" dirty="0" smtClean="0"/>
              <a:t>e. people’s jobs involve either getting or growing resources, making goods or providing services</a:t>
            </a:r>
          </a:p>
          <a:p>
            <a:pPr marL="0" indent="0">
              <a:buNone/>
            </a:pPr>
            <a:r>
              <a:rPr lang="en-US" dirty="0" smtClean="0"/>
              <a:t>f. Capital resources- money, buildings, machinery necessary to create goods or provide services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260764" y="3782291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886200" y="3851564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7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Geography- the study of Earth and of the ways people, plants, and animals use it</a:t>
            </a:r>
          </a:p>
          <a:p>
            <a:pPr marL="457200" indent="-457200">
              <a:buAutoNum type="arabicPeriod"/>
            </a:pPr>
            <a:r>
              <a:rPr lang="en-US" dirty="0" smtClean="0"/>
              <a:t>NY’s global address-the United States, North America</a:t>
            </a:r>
          </a:p>
          <a:p>
            <a:pPr marL="457200" indent="-457200">
              <a:buAutoNum type="arabicPeriod"/>
            </a:pPr>
            <a:r>
              <a:rPr lang="en-US" dirty="0" smtClean="0"/>
              <a:t>NY’s land</a:t>
            </a:r>
          </a:p>
          <a:p>
            <a:pPr marL="759143" lvl="1" indent="-457200">
              <a:buAutoNum type="alphaLcPeriod"/>
            </a:pPr>
            <a:r>
              <a:rPr lang="en-US" dirty="0" smtClean="0"/>
              <a:t>Landform-part of geography: a natural feature on Earth’s surface</a:t>
            </a:r>
          </a:p>
          <a:p>
            <a:pPr marL="759143" lvl="1" indent="-457200"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New York?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1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76400"/>
            <a:ext cx="7408333" cy="44497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Ice Age-a period of time when ice covered Northern US</a:t>
            </a:r>
          </a:p>
          <a:p>
            <a:pPr marL="759143" lvl="1" indent="-457200">
              <a:buAutoNum type="alphaLcPeriod"/>
            </a:pPr>
            <a:r>
              <a:rPr lang="en-US" dirty="0" smtClean="0"/>
              <a:t>Occurred about 20,000 </a:t>
            </a:r>
            <a:r>
              <a:rPr lang="en-US" dirty="0" err="1" smtClean="0"/>
              <a:t>yrs</a:t>
            </a:r>
            <a:r>
              <a:rPr lang="en-US" dirty="0" smtClean="0"/>
              <a:t> ago</a:t>
            </a:r>
          </a:p>
          <a:p>
            <a:pPr marL="759143" lvl="1" indent="-457200">
              <a:buAutoNum type="alphaLcPeriod"/>
            </a:pPr>
            <a:r>
              <a:rPr lang="en-US" dirty="0" smtClean="0"/>
              <a:t>Glaciers-giant sheets of ice  that covered most of Northern US including all of NY</a:t>
            </a:r>
          </a:p>
          <a:p>
            <a:pPr marL="301943" lvl="1" indent="0">
              <a:buNone/>
            </a:pPr>
            <a:r>
              <a:rPr lang="en-US" dirty="0" smtClean="0"/>
              <a:t>2. Glaciers shaped many landforms found in NY</a:t>
            </a:r>
          </a:p>
          <a:p>
            <a:pPr marL="301943" lvl="1" indent="0">
              <a:buNone/>
            </a:pPr>
            <a:r>
              <a:rPr lang="en-US" dirty="0"/>
              <a:t> </a:t>
            </a:r>
            <a:r>
              <a:rPr lang="en-US" dirty="0" smtClean="0"/>
              <a:t>   a. Great Lakes and Finger Lakes were formed when ice melted</a:t>
            </a:r>
          </a:p>
          <a:p>
            <a:pPr marL="301943" lvl="1" indent="0">
              <a:buNone/>
            </a:pPr>
            <a:r>
              <a:rPr lang="en-US" dirty="0"/>
              <a:t> </a:t>
            </a:r>
            <a:r>
              <a:rPr lang="en-US" dirty="0" smtClean="0"/>
              <a:t>  b. moraine-a line of low hills formed when rocks pushed at the front of a glacier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Ice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9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81000"/>
            <a:ext cx="7408333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c. About 10,000 </a:t>
            </a:r>
            <a:r>
              <a:rPr lang="en-US" dirty="0" err="1" smtClean="0"/>
              <a:t>yrs</a:t>
            </a:r>
            <a:r>
              <a:rPr lang="en-US" dirty="0" smtClean="0"/>
              <a:t> ago, Earth’s climate changed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. glaciers melted and their water filled trenches and made lakes and rivers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ii. Also left behind till-soil and rock which is rich soil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iii. Drumlin-smoothly rounded hills were also left when glaciers melted</a:t>
            </a:r>
            <a:endParaRPr lang="en-US" dirty="0"/>
          </a:p>
        </p:txBody>
      </p:sp>
      <p:pic>
        <p:nvPicPr>
          <p:cNvPr id="2050" name="Picture 2" descr="http://www.rossway.net/druml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038600"/>
            <a:ext cx="4857750" cy="251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5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region-an area with common features such as landforms, rivers, or natural resources-something found in nature</a:t>
            </a:r>
          </a:p>
          <a:p>
            <a:pPr marL="0" indent="0">
              <a:buNone/>
            </a:pPr>
            <a:r>
              <a:rPr lang="en-US" dirty="0" smtClean="0"/>
              <a:t>-different resources can create different kinds of jobs</a:t>
            </a:r>
          </a:p>
          <a:p>
            <a:pPr marL="0" indent="0">
              <a:buNone/>
            </a:pPr>
            <a:r>
              <a:rPr lang="en-US" dirty="0" smtClean="0"/>
              <a:t>Ex. If an area has good soil you have farming jobs; of if you are near a forest, you have jobs like forestry.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Areas or Regions of 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70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Important uses of water</a:t>
            </a:r>
          </a:p>
          <a:p>
            <a:pPr marL="759143" lvl="1" indent="-457200">
              <a:buAutoNum type="alphaLcPeriod"/>
            </a:pPr>
            <a:r>
              <a:rPr lang="en-US" dirty="0" smtClean="0"/>
              <a:t>In past and today, people use waterways to move goods from place to place</a:t>
            </a:r>
          </a:p>
          <a:p>
            <a:pPr marL="1038543" lvl="2" indent="-457200">
              <a:buAutoNum type="alphaLcPeriod"/>
            </a:pPr>
            <a:r>
              <a:rPr lang="en-US" dirty="0" smtClean="0"/>
              <a:t>Goods-products</a:t>
            </a:r>
          </a:p>
          <a:p>
            <a:pPr marL="1038543" lvl="2" indent="-457200">
              <a:buAutoNum type="alphaLcPeriod"/>
            </a:pPr>
            <a:r>
              <a:rPr lang="en-US" dirty="0" smtClean="0"/>
              <a:t>For trade</a:t>
            </a:r>
          </a:p>
          <a:p>
            <a:pPr marL="1038543" lvl="2" indent="-457200">
              <a:buAutoNum type="alphaLcPeriod"/>
            </a:pPr>
            <a:r>
              <a:rPr lang="en-US" dirty="0" smtClean="0"/>
              <a:t>For transportation</a:t>
            </a:r>
          </a:p>
          <a:p>
            <a:pPr marL="1038543" lvl="2" indent="-457200">
              <a:buAutoNum type="alphaLcPeriod"/>
            </a:pPr>
            <a:r>
              <a:rPr lang="en-US" dirty="0" smtClean="0"/>
              <a:t>For irrigation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NY’s Waterways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43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610599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a. Parts of a river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. source-the place where a river begins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ii. Mouth-end of a river where it empties into an ocean or river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iii. Tributary- smaller river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b. Hudson River-NY’s longest and largest river named for explorer Henry Hudson</a:t>
            </a:r>
          </a:p>
          <a:p>
            <a:pPr marL="0" indent="0">
              <a:buNone/>
            </a:pPr>
            <a:r>
              <a:rPr lang="en-US" dirty="0" smtClean="0"/>
              <a:t>c. St. Lawrence River- separates NY from Canada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. Thousand Islands found at the mouth</a:t>
            </a:r>
          </a:p>
          <a:p>
            <a:pPr marL="0" indent="0">
              <a:buNone/>
            </a:pPr>
            <a:r>
              <a:rPr lang="en-US" dirty="0"/>
              <a:t>d. Niagara River-begins at Lake Erie and flows into Lake Ontario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NY’s Rivers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0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Border-a line that people agree on that divides 1 place from another</a:t>
            </a:r>
          </a:p>
          <a:p>
            <a:pPr marL="0" indent="0">
              <a:buNone/>
            </a:pPr>
            <a:r>
              <a:rPr lang="en-US" dirty="0" smtClean="0"/>
              <a:t>Boundary- another word for border</a:t>
            </a:r>
          </a:p>
          <a:p>
            <a:pPr marL="0" indent="0">
              <a:buNone/>
            </a:pPr>
            <a:r>
              <a:rPr lang="en-US" dirty="0" smtClean="0"/>
              <a:t>   a. </a:t>
            </a:r>
            <a:r>
              <a:rPr lang="en-US" i="1" dirty="0" smtClean="0"/>
              <a:t>Lake Champlain-located in the northern part of NY: forms part of the border or boundary between NY and Vermont</a:t>
            </a:r>
          </a:p>
          <a:p>
            <a:pPr marL="0" indent="0">
              <a:buNone/>
            </a:pPr>
            <a:r>
              <a:rPr lang="en-US" i="1" dirty="0" smtClean="0"/>
              <a:t>b. Finger Lakes-finger shaped lakes found in the center of NY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York’s Lakes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1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914400"/>
            <a:ext cx="7408333" cy="5211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c. Great Lakes-5 large lakes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. found in the northern part of the US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Huron</a:t>
            </a:r>
          </a:p>
          <a:p>
            <a:pPr marL="0" indent="0">
              <a:buNone/>
            </a:pPr>
            <a:r>
              <a:rPr lang="en-US" dirty="0" smtClean="0"/>
              <a:t>Ontario</a:t>
            </a:r>
          </a:p>
          <a:p>
            <a:pPr marL="0" indent="0">
              <a:buNone/>
            </a:pPr>
            <a:r>
              <a:rPr lang="en-US" dirty="0" smtClean="0"/>
              <a:t>Michigan</a:t>
            </a:r>
          </a:p>
          <a:p>
            <a:pPr marL="0" indent="0">
              <a:buNone/>
            </a:pPr>
            <a:r>
              <a:rPr lang="en-US" dirty="0" smtClean="0"/>
              <a:t>Erie</a:t>
            </a:r>
          </a:p>
          <a:p>
            <a:pPr marL="0" indent="0">
              <a:buNone/>
            </a:pPr>
            <a:r>
              <a:rPr lang="en-US" dirty="0" smtClean="0"/>
              <a:t>Superior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iii. Lake Erie and Lake Ontario form part of NY’s border with the countries of Canada: Major transportation route to major cities.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0800" y="338328"/>
            <a:ext cx="6096000" cy="57607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7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312</TotalTime>
  <Words>703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Chapter 1 The Land of NY</vt:lpstr>
      <vt:lpstr>Where is New York?</vt:lpstr>
      <vt:lpstr>The Ice Age</vt:lpstr>
      <vt:lpstr>PowerPoint Presentation</vt:lpstr>
      <vt:lpstr>6 Areas or Regions of NY</vt:lpstr>
      <vt:lpstr>NY’s Waterways</vt:lpstr>
      <vt:lpstr>NY’s Rivers</vt:lpstr>
      <vt:lpstr>New York’s Lakes</vt:lpstr>
      <vt:lpstr>PowerPoint Presentation</vt:lpstr>
      <vt:lpstr>New York and the Ocean </vt:lpstr>
      <vt:lpstr>NY’s Seasons</vt:lpstr>
      <vt:lpstr>PowerPoint Presentation</vt:lpstr>
      <vt:lpstr>Resources of NY</vt:lpstr>
      <vt:lpstr>PowerPoint Presentation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The Land of NY</dc:title>
  <dc:creator>Catherine Adele</dc:creator>
  <cp:lastModifiedBy>cglaub</cp:lastModifiedBy>
  <cp:revision>20</cp:revision>
  <dcterms:created xsi:type="dcterms:W3CDTF">2014-07-16T23:48:08Z</dcterms:created>
  <dcterms:modified xsi:type="dcterms:W3CDTF">2016-09-28T17:08:08Z</dcterms:modified>
</cp:coreProperties>
</file>